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5.xml" ContentType="application/vnd.openxmlformats-officedocument.presentationml.notesSl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6.xml" ContentType="application/vnd.openxmlformats-officedocument.presentationml.notesSlide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theme/themeOverride5.xml" ContentType="application/vnd.openxmlformats-officedocument.themeOverride+xml"/>
  <Override PartName="/ppt/charts/chart29.xml" ContentType="application/vnd.openxmlformats-officedocument.drawingml.chart+xml"/>
  <Override PartName="/ppt/theme/themeOverride6.xml" ContentType="application/vnd.openxmlformats-officedocument.themeOverride+xml"/>
  <Override PartName="/ppt/charts/chart30.xml" ContentType="application/vnd.openxmlformats-officedocument.drawingml.chart+xml"/>
  <Override PartName="/ppt/theme/themeOverride7.xml" ContentType="application/vnd.openxmlformats-officedocument.themeOverride+xml"/>
  <Override PartName="/ppt/charts/chart31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4829" r:id="rId3"/>
  </p:sldMasterIdLst>
  <p:notesMasterIdLst>
    <p:notesMasterId r:id="rId47"/>
  </p:notesMasterIdLst>
  <p:sldIdLst>
    <p:sldId id="256" r:id="rId4"/>
    <p:sldId id="288" r:id="rId5"/>
    <p:sldId id="413" r:id="rId6"/>
    <p:sldId id="436" r:id="rId7"/>
    <p:sldId id="429" r:id="rId8"/>
    <p:sldId id="430" r:id="rId9"/>
    <p:sldId id="431" r:id="rId10"/>
    <p:sldId id="432" r:id="rId11"/>
    <p:sldId id="433" r:id="rId12"/>
    <p:sldId id="412" r:id="rId13"/>
    <p:sldId id="445" r:id="rId14"/>
    <p:sldId id="446" r:id="rId15"/>
    <p:sldId id="447" r:id="rId16"/>
    <p:sldId id="450" r:id="rId17"/>
    <p:sldId id="449" r:id="rId18"/>
    <p:sldId id="414" r:id="rId19"/>
    <p:sldId id="460" r:id="rId20"/>
    <p:sldId id="461" r:id="rId21"/>
    <p:sldId id="462" r:id="rId22"/>
    <p:sldId id="463" r:id="rId23"/>
    <p:sldId id="464" r:id="rId24"/>
    <p:sldId id="465" r:id="rId25"/>
    <p:sldId id="466" r:id="rId26"/>
    <p:sldId id="467" r:id="rId27"/>
    <p:sldId id="468" r:id="rId28"/>
    <p:sldId id="469" r:id="rId29"/>
    <p:sldId id="470" r:id="rId30"/>
    <p:sldId id="471" r:id="rId31"/>
    <p:sldId id="472" r:id="rId32"/>
    <p:sldId id="473" r:id="rId33"/>
    <p:sldId id="415" r:id="rId34"/>
    <p:sldId id="451" r:id="rId35"/>
    <p:sldId id="452" r:id="rId36"/>
    <p:sldId id="453" r:id="rId37"/>
    <p:sldId id="454" r:id="rId38"/>
    <p:sldId id="455" r:id="rId39"/>
    <p:sldId id="456" r:id="rId40"/>
    <p:sldId id="457" r:id="rId41"/>
    <p:sldId id="444" r:id="rId42"/>
    <p:sldId id="423" r:id="rId43"/>
    <p:sldId id="459" r:id="rId44"/>
    <p:sldId id="458" r:id="rId45"/>
    <p:sldId id="411" r:id="rId46"/>
  </p:sldIdLst>
  <p:sldSz cx="9144000" cy="6858000" type="screen4x3"/>
  <p:notesSz cx="6881813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96D5"/>
    <a:srgbClr val="8A29B5"/>
    <a:srgbClr val="941CD6"/>
    <a:srgbClr val="834AF4"/>
    <a:srgbClr val="AC47F7"/>
    <a:srgbClr val="54BADE"/>
    <a:srgbClr val="33CCFF"/>
    <a:srgbClr val="6699FF"/>
    <a:srgbClr val="FE5858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5" autoAdjust="0"/>
    <p:restoredTop sz="93772" autoAdjust="0"/>
  </p:normalViewPr>
  <p:slideViewPr>
    <p:cSldViewPr>
      <p:cViewPr varScale="1">
        <p:scale>
          <a:sx n="109" d="100"/>
          <a:sy n="109" d="100"/>
        </p:scale>
        <p:origin x="139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ebastian\Google%20Drive\Fedesarrollo\UPME\Previsiones.xls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7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8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9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forero\AppData\Local\Microsoft\Windows\Temporary%20Internet%20Files\Content.Outlook\WA7NKAUP\Precios%20y%20Cantidades%20(3)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forero\AppData\Local\Microsoft\Windows\Temporary%20Internet%20Files\Content.Outlook\WA7NKAUP\Precios%20y%20Cantidades%20(3)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forero\AppData\Local\Microsoft\Windows\Temporary%20Internet%20Files\Content.Outlook\WA7NKAUP\Precios%20y%20Cantidades%20(3)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forero\Dropbox\Nuevo%20Fedesarrollo\UPME\GRAFICAS%20ULTIMA%20ENTREGA%20Rikarena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forero\Dropbox\Nuevo%20Fedesarrollo\UPME\GRAFICAS%20ULTIMA%20ENTREGA%20Rikarena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forero\Dropbox\Nuevo%20Fedesarrollo\UPME\GRAFICAS%20ULTIMA%20ENTREGA%20Rikarena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forero\Dropbox\Nuevo%20Fedesarrollo\UPME\GRAFICAS%20ULTIMA%20ENTREGA%20Rikaren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ebastian\Google%20Drive\Fedesarrollo\UPME\Previsiones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forero\Dropbox\Nuevo%20Fedesarrollo\UPME\GRAFICAS%20ULTIMA%20ENTREGA%20Rikarena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forero\Dropbox\Nuevo%20Fedesarrollo\UPME\GRAFICAS%20ULTIMA%20ENTREGA%20Rikarena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heodoreAdrian\Downloads\Gr&#225;ficas%20FINAL%20Rikarena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heodoreAdrian\Downloads\Gr&#225;ficas%20FINAL%20Rikarena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forero\Dropbox\Nuevo%20Fedesarrollo\UPME\GRAFICAS%20ULTIMA%20ENTREGA%20Rikarena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heodoreAdrian\Downloads\Gr&#225;ficas%20FINAL%20Rikarena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heodoreAdrian\Downloads\Gr&#225;ficas%20FINAL%20Rikarena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forero\Dropbox\Nuevo%20Fedesarrollo\UPME\GRAFICAS%20ULTIMA%20ENTREGA%20Rikarena.xlsx" TargetMode="External"/></Relationships>
</file>

<file path=ppt/charts/_rels/chart2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ivan\Dropbox\Proyecto%20UPME\Informe%20Final\Proyecciones%20Regal&#237;as%20(Escenarios%20FINALES).xlsx" TargetMode="External"/><Relationship Id="rId1" Type="http://schemas.openxmlformats.org/officeDocument/2006/relationships/themeOverride" Target="../theme/themeOverride5.xml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ivan\Dropbox\Proyecto%20UPME\Informe%20Final\Proyecciones%20Regal&#237;as%20(Escenarios%20FINALES).xlsx" TargetMode="External"/><Relationship Id="rId1" Type="http://schemas.openxmlformats.org/officeDocument/2006/relationships/themeOverride" Target="../theme/themeOverride6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ebastian\Google%20Drive\Fedesarrollo\UPME\Previsiones.xls" TargetMode="External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ivan\Dropbox\Proyecto%20UPME\Informe%20Final\Proyecciones%20Regal&#237;as%20(Escenarios%20FINALES).xlsx" TargetMode="External"/><Relationship Id="rId1" Type="http://schemas.openxmlformats.org/officeDocument/2006/relationships/themeOverride" Target="../theme/themeOverride7.xml"/></Relationships>
</file>

<file path=ppt/charts/_rels/chart3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ivan\Dropbox\Proyecto%20UPME\Informe%20Final\Proyecciones%20Regal&#237;as%20(Escenarios%20FINALES).xlsx" TargetMode="External"/><Relationship Id="rId1" Type="http://schemas.openxmlformats.org/officeDocument/2006/relationships/themeOverride" Target="../theme/themeOverride8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2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3.xlsx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Prices!$C$3</c:f>
              <c:strCache>
                <c:ptCount val="1"/>
                <c:pt idx="0">
                  <c:v>WTI </c:v>
                </c:pt>
              </c:strCache>
            </c:strRef>
          </c:tx>
          <c:spPr>
            <a:ln w="31750">
              <a:solidFill>
                <a:srgbClr val="002060"/>
              </a:solidFill>
            </a:ln>
          </c:spPr>
          <c:marker>
            <c:symbol val="none"/>
          </c:marker>
          <c:cat>
            <c:numRef>
              <c:f>Prices!$B$4:$B$82</c:f>
              <c:numCache>
                <c:formatCode>[$-C0A]d\-mmm\-yy;@</c:formatCode>
                <c:ptCount val="79"/>
                <c:pt idx="0">
                  <c:v>41432</c:v>
                </c:pt>
                <c:pt idx="1">
                  <c:v>41439</c:v>
                </c:pt>
                <c:pt idx="2">
                  <c:v>41446</c:v>
                </c:pt>
                <c:pt idx="3">
                  <c:v>41453</c:v>
                </c:pt>
                <c:pt idx="4">
                  <c:v>41460</c:v>
                </c:pt>
                <c:pt idx="5">
                  <c:v>41467</c:v>
                </c:pt>
                <c:pt idx="6">
                  <c:v>41474</c:v>
                </c:pt>
                <c:pt idx="7">
                  <c:v>41481</c:v>
                </c:pt>
                <c:pt idx="8">
                  <c:v>41488</c:v>
                </c:pt>
                <c:pt idx="9">
                  <c:v>41495</c:v>
                </c:pt>
                <c:pt idx="10">
                  <c:v>41502</c:v>
                </c:pt>
                <c:pt idx="11">
                  <c:v>41509</c:v>
                </c:pt>
                <c:pt idx="12">
                  <c:v>41516</c:v>
                </c:pt>
                <c:pt idx="13">
                  <c:v>41523</c:v>
                </c:pt>
                <c:pt idx="14">
                  <c:v>41530</c:v>
                </c:pt>
                <c:pt idx="15">
                  <c:v>41537</c:v>
                </c:pt>
                <c:pt idx="16">
                  <c:v>41544</c:v>
                </c:pt>
                <c:pt idx="17">
                  <c:v>41551</c:v>
                </c:pt>
                <c:pt idx="18">
                  <c:v>41558</c:v>
                </c:pt>
                <c:pt idx="19">
                  <c:v>41565</c:v>
                </c:pt>
                <c:pt idx="20">
                  <c:v>41572</c:v>
                </c:pt>
                <c:pt idx="21">
                  <c:v>41579</c:v>
                </c:pt>
                <c:pt idx="22">
                  <c:v>41586</c:v>
                </c:pt>
                <c:pt idx="23">
                  <c:v>41593</c:v>
                </c:pt>
                <c:pt idx="24">
                  <c:v>41600</c:v>
                </c:pt>
                <c:pt idx="25">
                  <c:v>41607</c:v>
                </c:pt>
                <c:pt idx="26">
                  <c:v>41614</c:v>
                </c:pt>
                <c:pt idx="27">
                  <c:v>41621</c:v>
                </c:pt>
                <c:pt idx="28">
                  <c:v>41628</c:v>
                </c:pt>
                <c:pt idx="29">
                  <c:v>41635</c:v>
                </c:pt>
                <c:pt idx="30">
                  <c:v>41642</c:v>
                </c:pt>
                <c:pt idx="31">
                  <c:v>41649</c:v>
                </c:pt>
                <c:pt idx="32">
                  <c:v>41656</c:v>
                </c:pt>
                <c:pt idx="33">
                  <c:v>41663</c:v>
                </c:pt>
                <c:pt idx="34">
                  <c:v>41670</c:v>
                </c:pt>
                <c:pt idx="35">
                  <c:v>41677</c:v>
                </c:pt>
                <c:pt idx="36">
                  <c:v>41684</c:v>
                </c:pt>
                <c:pt idx="37">
                  <c:v>41691</c:v>
                </c:pt>
                <c:pt idx="38">
                  <c:v>41698</c:v>
                </c:pt>
                <c:pt idx="39">
                  <c:v>41705</c:v>
                </c:pt>
                <c:pt idx="40">
                  <c:v>41712</c:v>
                </c:pt>
                <c:pt idx="41">
                  <c:v>41719</c:v>
                </c:pt>
                <c:pt idx="42">
                  <c:v>41726</c:v>
                </c:pt>
                <c:pt idx="43">
                  <c:v>41733</c:v>
                </c:pt>
                <c:pt idx="44">
                  <c:v>41740</c:v>
                </c:pt>
                <c:pt idx="45">
                  <c:v>41747</c:v>
                </c:pt>
                <c:pt idx="46">
                  <c:v>41754</c:v>
                </c:pt>
                <c:pt idx="47">
                  <c:v>41761</c:v>
                </c:pt>
                <c:pt idx="48">
                  <c:v>41768</c:v>
                </c:pt>
                <c:pt idx="49">
                  <c:v>41775</c:v>
                </c:pt>
                <c:pt idx="50">
                  <c:v>41782</c:v>
                </c:pt>
                <c:pt idx="51">
                  <c:v>41789</c:v>
                </c:pt>
                <c:pt idx="52">
                  <c:v>41796</c:v>
                </c:pt>
                <c:pt idx="53">
                  <c:v>41803</c:v>
                </c:pt>
                <c:pt idx="54">
                  <c:v>41810</c:v>
                </c:pt>
                <c:pt idx="55">
                  <c:v>41817</c:v>
                </c:pt>
                <c:pt idx="56">
                  <c:v>41824</c:v>
                </c:pt>
                <c:pt idx="57">
                  <c:v>41831</c:v>
                </c:pt>
                <c:pt idx="58">
                  <c:v>41838</c:v>
                </c:pt>
                <c:pt idx="59">
                  <c:v>41845</c:v>
                </c:pt>
                <c:pt idx="60">
                  <c:v>41852</c:v>
                </c:pt>
                <c:pt idx="61">
                  <c:v>41859</c:v>
                </c:pt>
                <c:pt idx="62">
                  <c:v>41866</c:v>
                </c:pt>
                <c:pt idx="63">
                  <c:v>41873</c:v>
                </c:pt>
                <c:pt idx="64">
                  <c:v>41880</c:v>
                </c:pt>
                <c:pt idx="65">
                  <c:v>41887</c:v>
                </c:pt>
                <c:pt idx="66">
                  <c:v>41894</c:v>
                </c:pt>
                <c:pt idx="67">
                  <c:v>41901</c:v>
                </c:pt>
                <c:pt idx="68">
                  <c:v>41908</c:v>
                </c:pt>
                <c:pt idx="69">
                  <c:v>41915</c:v>
                </c:pt>
                <c:pt idx="70">
                  <c:v>41922</c:v>
                </c:pt>
                <c:pt idx="71">
                  <c:v>41929</c:v>
                </c:pt>
                <c:pt idx="72">
                  <c:v>41936</c:v>
                </c:pt>
                <c:pt idx="73">
                  <c:v>41943</c:v>
                </c:pt>
                <c:pt idx="74">
                  <c:v>41950</c:v>
                </c:pt>
                <c:pt idx="75">
                  <c:v>41957</c:v>
                </c:pt>
                <c:pt idx="76">
                  <c:v>41964</c:v>
                </c:pt>
                <c:pt idx="77">
                  <c:v>41971</c:v>
                </c:pt>
                <c:pt idx="78">
                  <c:v>41978</c:v>
                </c:pt>
              </c:numCache>
            </c:numRef>
          </c:cat>
          <c:val>
            <c:numRef>
              <c:f>Prices!$C$4:$C$82</c:f>
              <c:numCache>
                <c:formatCode>General</c:formatCode>
                <c:ptCount val="79"/>
                <c:pt idx="0">
                  <c:v>94.25</c:v>
                </c:pt>
                <c:pt idx="1">
                  <c:v>96.36</c:v>
                </c:pt>
                <c:pt idx="2">
                  <c:v>96.65</c:v>
                </c:pt>
                <c:pt idx="3">
                  <c:v>95.83</c:v>
                </c:pt>
                <c:pt idx="4">
                  <c:v>100.65</c:v>
                </c:pt>
                <c:pt idx="5">
                  <c:v>104.7</c:v>
                </c:pt>
                <c:pt idx="6">
                  <c:v>106.88</c:v>
                </c:pt>
                <c:pt idx="7">
                  <c:v>105.88</c:v>
                </c:pt>
                <c:pt idx="8">
                  <c:v>105.54</c:v>
                </c:pt>
                <c:pt idx="9">
                  <c:v>105.17</c:v>
                </c:pt>
                <c:pt idx="10">
                  <c:v>106.97</c:v>
                </c:pt>
                <c:pt idx="11">
                  <c:v>105.48</c:v>
                </c:pt>
                <c:pt idx="12">
                  <c:v>108.33</c:v>
                </c:pt>
                <c:pt idx="13">
                  <c:v>108.77</c:v>
                </c:pt>
                <c:pt idx="14">
                  <c:v>108.36</c:v>
                </c:pt>
                <c:pt idx="15">
                  <c:v>106.22</c:v>
                </c:pt>
                <c:pt idx="16">
                  <c:v>103.1</c:v>
                </c:pt>
                <c:pt idx="17">
                  <c:v>103.14</c:v>
                </c:pt>
                <c:pt idx="18">
                  <c:v>102.7</c:v>
                </c:pt>
                <c:pt idx="19">
                  <c:v>101.51</c:v>
                </c:pt>
                <c:pt idx="20">
                  <c:v>97.57</c:v>
                </c:pt>
                <c:pt idx="21">
                  <c:v>96.94</c:v>
                </c:pt>
                <c:pt idx="22">
                  <c:v>94.31</c:v>
                </c:pt>
                <c:pt idx="23">
                  <c:v>93.94</c:v>
                </c:pt>
                <c:pt idx="24">
                  <c:v>93.92</c:v>
                </c:pt>
                <c:pt idx="25">
                  <c:v>92.97</c:v>
                </c:pt>
                <c:pt idx="26">
                  <c:v>96.21</c:v>
                </c:pt>
                <c:pt idx="27">
                  <c:v>97.23</c:v>
                </c:pt>
                <c:pt idx="28">
                  <c:v>97.85</c:v>
                </c:pt>
                <c:pt idx="29">
                  <c:v>99.15</c:v>
                </c:pt>
                <c:pt idx="30">
                  <c:v>96.47</c:v>
                </c:pt>
                <c:pt idx="31">
                  <c:v>92.42</c:v>
                </c:pt>
                <c:pt idx="32">
                  <c:v>92.98</c:v>
                </c:pt>
                <c:pt idx="33">
                  <c:v>96.19</c:v>
                </c:pt>
                <c:pt idx="34">
                  <c:v>97.29</c:v>
                </c:pt>
                <c:pt idx="35">
                  <c:v>97.78</c:v>
                </c:pt>
                <c:pt idx="36">
                  <c:v>100.21</c:v>
                </c:pt>
                <c:pt idx="37">
                  <c:v>102.93</c:v>
                </c:pt>
                <c:pt idx="38">
                  <c:v>102.77</c:v>
                </c:pt>
                <c:pt idx="39">
                  <c:v>103.07</c:v>
                </c:pt>
                <c:pt idx="40">
                  <c:v>99.55</c:v>
                </c:pt>
                <c:pt idx="41">
                  <c:v>99.77</c:v>
                </c:pt>
                <c:pt idx="42">
                  <c:v>100.66</c:v>
                </c:pt>
                <c:pt idx="43">
                  <c:v>100.46</c:v>
                </c:pt>
                <c:pt idx="44">
                  <c:v>102.72</c:v>
                </c:pt>
                <c:pt idx="45">
                  <c:v>103.95</c:v>
                </c:pt>
                <c:pt idx="46">
                  <c:v>102.11</c:v>
                </c:pt>
                <c:pt idx="47">
                  <c:v>100.51</c:v>
                </c:pt>
                <c:pt idx="48">
                  <c:v>100.29</c:v>
                </c:pt>
                <c:pt idx="49">
                  <c:v>101.92</c:v>
                </c:pt>
                <c:pt idx="50">
                  <c:v>103.82</c:v>
                </c:pt>
                <c:pt idx="51">
                  <c:v>103.95</c:v>
                </c:pt>
                <c:pt idx="52">
                  <c:v>103.23</c:v>
                </c:pt>
                <c:pt idx="53">
                  <c:v>105.97</c:v>
                </c:pt>
                <c:pt idx="54">
                  <c:v>107.23</c:v>
                </c:pt>
                <c:pt idx="55">
                  <c:v>106.69</c:v>
                </c:pt>
                <c:pt idx="56">
                  <c:v>105.52</c:v>
                </c:pt>
                <c:pt idx="57">
                  <c:v>103.25</c:v>
                </c:pt>
                <c:pt idx="58">
                  <c:v>102.37</c:v>
                </c:pt>
                <c:pt idx="59">
                  <c:v>104.35</c:v>
                </c:pt>
                <c:pt idx="60">
                  <c:v>102.19</c:v>
                </c:pt>
                <c:pt idx="61">
                  <c:v>97.5</c:v>
                </c:pt>
                <c:pt idx="62">
                  <c:v>97.17</c:v>
                </c:pt>
                <c:pt idx="63">
                  <c:v>94.95</c:v>
                </c:pt>
                <c:pt idx="64">
                  <c:v>96.25</c:v>
                </c:pt>
                <c:pt idx="65">
                  <c:v>94.06</c:v>
                </c:pt>
                <c:pt idx="66">
                  <c:v>92.43</c:v>
                </c:pt>
                <c:pt idx="67">
                  <c:v>93.52</c:v>
                </c:pt>
                <c:pt idx="68">
                  <c:v>93.15</c:v>
                </c:pt>
                <c:pt idx="69">
                  <c:v>91.44</c:v>
                </c:pt>
                <c:pt idx="70">
                  <c:v>87.63</c:v>
                </c:pt>
                <c:pt idx="71">
                  <c:v>82.88</c:v>
                </c:pt>
                <c:pt idx="72">
                  <c:v>82.12</c:v>
                </c:pt>
                <c:pt idx="73">
                  <c:v>81.290000000000006</c:v>
                </c:pt>
                <c:pt idx="74">
                  <c:v>78.239999999999995</c:v>
                </c:pt>
                <c:pt idx="75" formatCode="0.00">
                  <c:v>76.5</c:v>
                </c:pt>
                <c:pt idx="76">
                  <c:v>75.38</c:v>
                </c:pt>
                <c:pt idx="77">
                  <c:v>72.36</c:v>
                </c:pt>
                <c:pt idx="78">
                  <c:v>67.180000000000007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Prices!$D$3</c:f>
              <c:strCache>
                <c:ptCount val="1"/>
                <c:pt idx="0">
                  <c:v>BRENT</c:v>
                </c:pt>
              </c:strCache>
            </c:strRef>
          </c:tx>
          <c:spPr>
            <a:ln w="31750">
              <a:solidFill>
                <a:srgbClr val="008000"/>
              </a:solidFill>
            </a:ln>
          </c:spPr>
          <c:marker>
            <c:symbol val="none"/>
          </c:marker>
          <c:cat>
            <c:numRef>
              <c:f>Prices!$B$4:$B$82</c:f>
              <c:numCache>
                <c:formatCode>[$-C0A]d\-mmm\-yy;@</c:formatCode>
                <c:ptCount val="79"/>
                <c:pt idx="0">
                  <c:v>41432</c:v>
                </c:pt>
                <c:pt idx="1">
                  <c:v>41439</c:v>
                </c:pt>
                <c:pt idx="2">
                  <c:v>41446</c:v>
                </c:pt>
                <c:pt idx="3">
                  <c:v>41453</c:v>
                </c:pt>
                <c:pt idx="4">
                  <c:v>41460</c:v>
                </c:pt>
                <c:pt idx="5">
                  <c:v>41467</c:v>
                </c:pt>
                <c:pt idx="6">
                  <c:v>41474</c:v>
                </c:pt>
                <c:pt idx="7">
                  <c:v>41481</c:v>
                </c:pt>
                <c:pt idx="8">
                  <c:v>41488</c:v>
                </c:pt>
                <c:pt idx="9">
                  <c:v>41495</c:v>
                </c:pt>
                <c:pt idx="10">
                  <c:v>41502</c:v>
                </c:pt>
                <c:pt idx="11">
                  <c:v>41509</c:v>
                </c:pt>
                <c:pt idx="12">
                  <c:v>41516</c:v>
                </c:pt>
                <c:pt idx="13">
                  <c:v>41523</c:v>
                </c:pt>
                <c:pt idx="14">
                  <c:v>41530</c:v>
                </c:pt>
                <c:pt idx="15">
                  <c:v>41537</c:v>
                </c:pt>
                <c:pt idx="16">
                  <c:v>41544</c:v>
                </c:pt>
                <c:pt idx="17">
                  <c:v>41551</c:v>
                </c:pt>
                <c:pt idx="18">
                  <c:v>41558</c:v>
                </c:pt>
                <c:pt idx="19">
                  <c:v>41565</c:v>
                </c:pt>
                <c:pt idx="20">
                  <c:v>41572</c:v>
                </c:pt>
                <c:pt idx="21">
                  <c:v>41579</c:v>
                </c:pt>
                <c:pt idx="22">
                  <c:v>41586</c:v>
                </c:pt>
                <c:pt idx="23">
                  <c:v>41593</c:v>
                </c:pt>
                <c:pt idx="24">
                  <c:v>41600</c:v>
                </c:pt>
                <c:pt idx="25">
                  <c:v>41607</c:v>
                </c:pt>
                <c:pt idx="26">
                  <c:v>41614</c:v>
                </c:pt>
                <c:pt idx="27">
                  <c:v>41621</c:v>
                </c:pt>
                <c:pt idx="28">
                  <c:v>41628</c:v>
                </c:pt>
                <c:pt idx="29">
                  <c:v>41635</c:v>
                </c:pt>
                <c:pt idx="30">
                  <c:v>41642</c:v>
                </c:pt>
                <c:pt idx="31">
                  <c:v>41649</c:v>
                </c:pt>
                <c:pt idx="32">
                  <c:v>41656</c:v>
                </c:pt>
                <c:pt idx="33">
                  <c:v>41663</c:v>
                </c:pt>
                <c:pt idx="34">
                  <c:v>41670</c:v>
                </c:pt>
                <c:pt idx="35">
                  <c:v>41677</c:v>
                </c:pt>
                <c:pt idx="36">
                  <c:v>41684</c:v>
                </c:pt>
                <c:pt idx="37">
                  <c:v>41691</c:v>
                </c:pt>
                <c:pt idx="38">
                  <c:v>41698</c:v>
                </c:pt>
                <c:pt idx="39">
                  <c:v>41705</c:v>
                </c:pt>
                <c:pt idx="40">
                  <c:v>41712</c:v>
                </c:pt>
                <c:pt idx="41">
                  <c:v>41719</c:v>
                </c:pt>
                <c:pt idx="42">
                  <c:v>41726</c:v>
                </c:pt>
                <c:pt idx="43">
                  <c:v>41733</c:v>
                </c:pt>
                <c:pt idx="44">
                  <c:v>41740</c:v>
                </c:pt>
                <c:pt idx="45">
                  <c:v>41747</c:v>
                </c:pt>
                <c:pt idx="46">
                  <c:v>41754</c:v>
                </c:pt>
                <c:pt idx="47">
                  <c:v>41761</c:v>
                </c:pt>
                <c:pt idx="48">
                  <c:v>41768</c:v>
                </c:pt>
                <c:pt idx="49">
                  <c:v>41775</c:v>
                </c:pt>
                <c:pt idx="50">
                  <c:v>41782</c:v>
                </c:pt>
                <c:pt idx="51">
                  <c:v>41789</c:v>
                </c:pt>
                <c:pt idx="52">
                  <c:v>41796</c:v>
                </c:pt>
                <c:pt idx="53">
                  <c:v>41803</c:v>
                </c:pt>
                <c:pt idx="54">
                  <c:v>41810</c:v>
                </c:pt>
                <c:pt idx="55">
                  <c:v>41817</c:v>
                </c:pt>
                <c:pt idx="56">
                  <c:v>41824</c:v>
                </c:pt>
                <c:pt idx="57">
                  <c:v>41831</c:v>
                </c:pt>
                <c:pt idx="58">
                  <c:v>41838</c:v>
                </c:pt>
                <c:pt idx="59">
                  <c:v>41845</c:v>
                </c:pt>
                <c:pt idx="60">
                  <c:v>41852</c:v>
                </c:pt>
                <c:pt idx="61">
                  <c:v>41859</c:v>
                </c:pt>
                <c:pt idx="62">
                  <c:v>41866</c:v>
                </c:pt>
                <c:pt idx="63">
                  <c:v>41873</c:v>
                </c:pt>
                <c:pt idx="64">
                  <c:v>41880</c:v>
                </c:pt>
                <c:pt idx="65">
                  <c:v>41887</c:v>
                </c:pt>
                <c:pt idx="66">
                  <c:v>41894</c:v>
                </c:pt>
                <c:pt idx="67">
                  <c:v>41901</c:v>
                </c:pt>
                <c:pt idx="68">
                  <c:v>41908</c:v>
                </c:pt>
                <c:pt idx="69">
                  <c:v>41915</c:v>
                </c:pt>
                <c:pt idx="70">
                  <c:v>41922</c:v>
                </c:pt>
                <c:pt idx="71">
                  <c:v>41929</c:v>
                </c:pt>
                <c:pt idx="72">
                  <c:v>41936</c:v>
                </c:pt>
                <c:pt idx="73">
                  <c:v>41943</c:v>
                </c:pt>
                <c:pt idx="74">
                  <c:v>41950</c:v>
                </c:pt>
                <c:pt idx="75">
                  <c:v>41957</c:v>
                </c:pt>
                <c:pt idx="76">
                  <c:v>41964</c:v>
                </c:pt>
                <c:pt idx="77">
                  <c:v>41971</c:v>
                </c:pt>
                <c:pt idx="78">
                  <c:v>41978</c:v>
                </c:pt>
              </c:numCache>
            </c:numRef>
          </c:cat>
          <c:val>
            <c:numRef>
              <c:f>Prices!$D$4:$D$82</c:f>
              <c:numCache>
                <c:formatCode>General</c:formatCode>
                <c:ptCount val="79"/>
                <c:pt idx="0">
                  <c:v>102.92</c:v>
                </c:pt>
                <c:pt idx="1">
                  <c:v>103.39</c:v>
                </c:pt>
                <c:pt idx="2">
                  <c:v>103.93</c:v>
                </c:pt>
                <c:pt idx="3">
                  <c:v>101.43</c:v>
                </c:pt>
                <c:pt idx="4">
                  <c:v>105.18</c:v>
                </c:pt>
                <c:pt idx="5">
                  <c:v>108.26</c:v>
                </c:pt>
                <c:pt idx="6">
                  <c:v>109.41</c:v>
                </c:pt>
                <c:pt idx="7">
                  <c:v>108.4</c:v>
                </c:pt>
                <c:pt idx="8">
                  <c:v>108.61</c:v>
                </c:pt>
                <c:pt idx="9">
                  <c:v>108.56</c:v>
                </c:pt>
                <c:pt idx="10">
                  <c:v>110.73</c:v>
                </c:pt>
                <c:pt idx="11">
                  <c:v>111.12</c:v>
                </c:pt>
                <c:pt idx="12">
                  <c:v>115.32</c:v>
                </c:pt>
                <c:pt idx="13">
                  <c:v>116.03</c:v>
                </c:pt>
                <c:pt idx="14">
                  <c:v>113.22</c:v>
                </c:pt>
                <c:pt idx="15">
                  <c:v>109.98</c:v>
                </c:pt>
                <c:pt idx="16">
                  <c:v>108.8</c:v>
                </c:pt>
                <c:pt idx="17">
                  <c:v>108.63</c:v>
                </c:pt>
                <c:pt idx="18">
                  <c:v>110.3</c:v>
                </c:pt>
                <c:pt idx="19">
                  <c:v>110.11</c:v>
                </c:pt>
                <c:pt idx="20">
                  <c:v>107.82</c:v>
                </c:pt>
                <c:pt idx="21">
                  <c:v>107.61</c:v>
                </c:pt>
                <c:pt idx="22">
                  <c:v>104.54</c:v>
                </c:pt>
                <c:pt idx="23">
                  <c:v>107.1</c:v>
                </c:pt>
                <c:pt idx="24">
                  <c:v>109.32</c:v>
                </c:pt>
                <c:pt idx="25">
                  <c:v>111.32</c:v>
                </c:pt>
                <c:pt idx="26">
                  <c:v>112.28</c:v>
                </c:pt>
                <c:pt idx="27">
                  <c:v>109.1</c:v>
                </c:pt>
                <c:pt idx="28">
                  <c:v>110.34</c:v>
                </c:pt>
                <c:pt idx="29">
                  <c:v>111.72</c:v>
                </c:pt>
                <c:pt idx="30">
                  <c:v>108.73</c:v>
                </c:pt>
                <c:pt idx="31">
                  <c:v>107.01</c:v>
                </c:pt>
                <c:pt idx="32">
                  <c:v>107.83</c:v>
                </c:pt>
                <c:pt idx="33">
                  <c:v>109.14</c:v>
                </c:pt>
                <c:pt idx="34">
                  <c:v>108.83</c:v>
                </c:pt>
                <c:pt idx="35">
                  <c:v>107.73</c:v>
                </c:pt>
                <c:pt idx="36">
                  <c:v>109.12</c:v>
                </c:pt>
                <c:pt idx="37">
                  <c:v>109.74</c:v>
                </c:pt>
                <c:pt idx="38">
                  <c:v>109.17</c:v>
                </c:pt>
                <c:pt idx="39">
                  <c:v>109.14</c:v>
                </c:pt>
                <c:pt idx="40">
                  <c:v>108.01</c:v>
                </c:pt>
                <c:pt idx="41">
                  <c:v>106.53</c:v>
                </c:pt>
                <c:pt idx="42">
                  <c:v>106.54</c:v>
                </c:pt>
                <c:pt idx="43">
                  <c:v>105.26</c:v>
                </c:pt>
                <c:pt idx="44">
                  <c:v>106.51</c:v>
                </c:pt>
                <c:pt idx="45">
                  <c:v>109.07</c:v>
                </c:pt>
                <c:pt idx="46">
                  <c:v>109.21</c:v>
                </c:pt>
                <c:pt idx="47">
                  <c:v>109.15</c:v>
                </c:pt>
                <c:pt idx="48">
                  <c:v>108.48</c:v>
                </c:pt>
                <c:pt idx="49">
                  <c:v>109.53</c:v>
                </c:pt>
                <c:pt idx="50">
                  <c:v>110.72</c:v>
                </c:pt>
                <c:pt idx="51">
                  <c:v>109.62</c:v>
                </c:pt>
                <c:pt idx="52">
                  <c:v>108.98</c:v>
                </c:pt>
                <c:pt idx="53">
                  <c:v>110.98</c:v>
                </c:pt>
                <c:pt idx="54">
                  <c:v>114.29</c:v>
                </c:pt>
                <c:pt idx="55">
                  <c:v>113.09</c:v>
                </c:pt>
                <c:pt idx="56">
                  <c:v>110.26</c:v>
                </c:pt>
                <c:pt idx="57">
                  <c:v>107.03</c:v>
                </c:pt>
                <c:pt idx="58">
                  <c:v>105.39</c:v>
                </c:pt>
                <c:pt idx="59">
                  <c:v>106.34</c:v>
                </c:pt>
                <c:pt idx="60">
                  <c:v>105.71</c:v>
                </c:pt>
                <c:pt idx="61">
                  <c:v>103.6</c:v>
                </c:pt>
                <c:pt idx="62">
                  <c:v>101.94</c:v>
                </c:pt>
                <c:pt idx="63">
                  <c:v>99.88</c:v>
                </c:pt>
                <c:pt idx="64">
                  <c:v>100.64</c:v>
                </c:pt>
                <c:pt idx="65">
                  <c:v>100.45</c:v>
                </c:pt>
                <c:pt idx="66">
                  <c:v>97.32</c:v>
                </c:pt>
                <c:pt idx="67">
                  <c:v>97.02</c:v>
                </c:pt>
                <c:pt idx="68">
                  <c:v>95.01</c:v>
                </c:pt>
                <c:pt idx="69">
                  <c:v>93.41</c:v>
                </c:pt>
                <c:pt idx="70">
                  <c:v>90.19</c:v>
                </c:pt>
                <c:pt idx="71">
                  <c:v>85.5</c:v>
                </c:pt>
                <c:pt idx="72">
                  <c:v>85.58</c:v>
                </c:pt>
                <c:pt idx="73">
                  <c:v>85.56</c:v>
                </c:pt>
                <c:pt idx="74">
                  <c:v>83.04</c:v>
                </c:pt>
                <c:pt idx="75" formatCode="0.00">
                  <c:v>79.900000000000006</c:v>
                </c:pt>
                <c:pt idx="76">
                  <c:v>77.62</c:v>
                </c:pt>
                <c:pt idx="77">
                  <c:v>76.63</c:v>
                </c:pt>
                <c:pt idx="78">
                  <c:v>69.72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49263344"/>
        <c:axId val="546517936"/>
      </c:lineChart>
      <c:dateAx>
        <c:axId val="549263344"/>
        <c:scaling>
          <c:orientation val="minMax"/>
          <c:min val="41430"/>
        </c:scaling>
        <c:delete val="0"/>
        <c:axPos val="b"/>
        <c:numFmt formatCode="[$-C0A]d\-mmm\-yy;@" sourceLinked="0"/>
        <c:majorTickMark val="in"/>
        <c:minorTickMark val="out"/>
        <c:tickLblPos val="nextTo"/>
        <c:spPr>
          <a:ln/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808080"/>
                </a:solidFill>
                <a:latin typeface="Calibri"/>
                <a:ea typeface="Calibri"/>
                <a:cs typeface="Calibri"/>
              </a:defRPr>
            </a:pPr>
            <a:endParaRPr lang="es-CO"/>
          </a:p>
        </c:txPr>
        <c:crossAx val="546517936"/>
        <c:crosses val="autoZero"/>
        <c:auto val="0"/>
        <c:lblOffset val="100"/>
        <c:baseTimeUnit val="days"/>
        <c:majorUnit val="2"/>
        <c:majorTimeUnit val="months"/>
        <c:minorUnit val="1"/>
        <c:minorTimeUnit val="months"/>
      </c:dateAx>
      <c:valAx>
        <c:axId val="546517936"/>
        <c:scaling>
          <c:orientation val="minMax"/>
          <c:max val="120"/>
          <c:min val="60"/>
        </c:scaling>
        <c:delete val="0"/>
        <c:axPos val="l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s-ES" sz="1400"/>
                  <a:t>Dólares Corrientes</a:t>
                </a:r>
                <a:r>
                  <a:rPr lang="es-ES" sz="1400" baseline="0"/>
                  <a:t> por Barril</a:t>
                </a:r>
                <a:endParaRPr lang="es-ES" sz="140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808080"/>
                </a:solidFill>
                <a:latin typeface="Calibri"/>
                <a:ea typeface="Calibri"/>
                <a:cs typeface="Calibri"/>
              </a:defRPr>
            </a:pPr>
            <a:endParaRPr lang="es-CO"/>
          </a:p>
        </c:txPr>
        <c:crossAx val="54926334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s-CO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CO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6764448599624"/>
          <c:y val="0.100473028315288"/>
          <c:w val="0.82532922937893805"/>
          <c:h val="0.62488303874123996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Sin boom de precios y producción</c:v>
                </c:pt>
              </c:strCache>
            </c:strRef>
          </c:tx>
          <c:spPr>
            <a:ln w="31750" cap="rnd">
              <a:solidFill>
                <a:srgbClr val="C00000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Hoja1!$A$2:$A$11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Hoja1!$B$2:$B$11</c:f>
              <c:numCache>
                <c:formatCode>0</c:formatCode>
                <c:ptCount val="10"/>
                <c:pt idx="0">
                  <c:v>5.3330220674539186</c:v>
                </c:pt>
                <c:pt idx="1">
                  <c:v>3.7183900080974168</c:v>
                </c:pt>
                <c:pt idx="2">
                  <c:v>5.9212476457736978</c:v>
                </c:pt>
                <c:pt idx="3">
                  <c:v>6.2722184014552766</c:v>
                </c:pt>
                <c:pt idx="4">
                  <c:v>1.7804544736887531</c:v>
                </c:pt>
                <c:pt idx="5">
                  <c:v>2.9634856609436429</c:v>
                </c:pt>
                <c:pt idx="6">
                  <c:v>2.318565165815345</c:v>
                </c:pt>
                <c:pt idx="7">
                  <c:v>4.4475841337581388</c:v>
                </c:pt>
                <c:pt idx="8">
                  <c:v>3.2168836345174872</c:v>
                </c:pt>
                <c:pt idx="9">
                  <c:v>3.4142305703181361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Observado</c:v>
                </c:pt>
              </c:strCache>
            </c:strRef>
          </c:tx>
          <c:spPr>
            <a:ln w="28575" cap="rnd">
              <a:solidFill>
                <a:schemeClr val="tx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Hoja1!$A$2:$A$11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Hoja1!$C$2:$C$11</c:f>
              <c:numCache>
                <c:formatCode>0</c:formatCode>
                <c:ptCount val="10"/>
                <c:pt idx="0">
                  <c:v>5.3330220674539186</c:v>
                </c:pt>
                <c:pt idx="1">
                  <c:v>4.7065559338311802</c:v>
                </c:pt>
                <c:pt idx="2">
                  <c:v>6.697515257705275</c:v>
                </c:pt>
                <c:pt idx="3">
                  <c:v>6.900627655412217</c:v>
                </c:pt>
                <c:pt idx="4">
                  <c:v>3.5468048857810741</c:v>
                </c:pt>
                <c:pt idx="5">
                  <c:v>1.65154924529054</c:v>
                </c:pt>
                <c:pt idx="6">
                  <c:v>3.9718007047375048</c:v>
                </c:pt>
                <c:pt idx="7">
                  <c:v>6.589511515571167</c:v>
                </c:pt>
                <c:pt idx="8">
                  <c:v>4.0490258032869422</c:v>
                </c:pt>
                <c:pt idx="9">
                  <c:v>4.6780334803558263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Sin boom de producción</c:v>
                </c:pt>
              </c:strCache>
            </c:strRef>
          </c:tx>
          <c:spPr>
            <a:ln w="28575" cap="rnd">
              <a:solidFill>
                <a:srgbClr val="00B0F0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Hoja1!$A$2:$A$11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Hoja1!$D$2:$D$11</c:f>
              <c:numCache>
                <c:formatCode>General</c:formatCode>
                <c:ptCount val="10"/>
                <c:pt idx="0">
                  <c:v>5.3330220674539186</c:v>
                </c:pt>
                <c:pt idx="1">
                  <c:v>4.6523583181137687</c:v>
                </c:pt>
                <c:pt idx="2">
                  <c:v>6.663810458053665</c:v>
                </c:pt>
                <c:pt idx="3">
                  <c:v>6.7095530085558366</c:v>
                </c:pt>
                <c:pt idx="4">
                  <c:v>2.9539288333061742</c:v>
                </c:pt>
                <c:pt idx="5">
                  <c:v>1.703119842198298</c:v>
                </c:pt>
                <c:pt idx="6">
                  <c:v>2.895643271262784</c:v>
                </c:pt>
                <c:pt idx="7">
                  <c:v>5.2251882597522066</c:v>
                </c:pt>
                <c:pt idx="8">
                  <c:v>3.7194702643332791</c:v>
                </c:pt>
                <c:pt idx="9">
                  <c:v>3.954359013414543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58655680"/>
        <c:axId val="658656240"/>
      </c:lineChart>
      <c:catAx>
        <c:axId val="658655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656240"/>
        <c:crosses val="autoZero"/>
        <c:auto val="1"/>
        <c:lblAlgn val="ctr"/>
        <c:lblOffset val="100"/>
        <c:noMultiLvlLbl val="0"/>
      </c:catAx>
      <c:valAx>
        <c:axId val="6586562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 b="1" dirty="0" smtClean="0">
                    <a:solidFill>
                      <a:schemeClr val="tx1"/>
                    </a:solidFill>
                  </a:rPr>
                  <a:t>Crecimiento Anual</a:t>
                </a:r>
                <a:r>
                  <a:rPr lang="es-CO" b="1" baseline="0" dirty="0" smtClean="0">
                    <a:solidFill>
                      <a:schemeClr val="tx1"/>
                    </a:solidFill>
                  </a:rPr>
                  <a:t> (%)</a:t>
                </a:r>
                <a:endParaRPr lang="es-CO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655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3683151367019837"/>
          <c:w val="1"/>
          <c:h val="0.15998373918049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just"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772858181800701"/>
          <c:y val="3.84532480314961E-2"/>
          <c:w val="0.83227141818199302"/>
          <c:h val="0.84593184055118098"/>
        </c:manualLayout>
      </c:layout>
      <c:areaChart>
        <c:grouping val="stacke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Por impuesto de renta</c:v>
                </c:pt>
              </c:strCache>
            </c:strRef>
          </c:tx>
          <c:spPr>
            <a:solidFill>
              <a:srgbClr val="000066"/>
            </a:solidFill>
            <a:ln>
              <a:noFill/>
            </a:ln>
            <a:effectLst/>
          </c:spPr>
          <c:cat>
            <c:numRef>
              <c:f>Hoja1!$A$2:$A$10</c:f>
              <c:numCache>
                <c:formatCode>m/d/yyyy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Hoja1!$C$2:$C$10</c:f>
              <c:numCache>
                <c:formatCode>General</c:formatCode>
                <c:ptCount val="9"/>
                <c:pt idx="0">
                  <c:v>-1.1717925899812E-4</c:v>
                </c:pt>
                <c:pt idx="1">
                  <c:v>2.68292627988976E-5</c:v>
                </c:pt>
                <c:pt idx="2">
                  <c:v>2.7544197145016501E-5</c:v>
                </c:pt>
                <c:pt idx="3">
                  <c:v>1.4659103251257099E-3</c:v>
                </c:pt>
                <c:pt idx="4">
                  <c:v>2.26440140986146E-3</c:v>
                </c:pt>
                <c:pt idx="5">
                  <c:v>4.8199319767136001E-3</c:v>
                </c:pt>
                <c:pt idx="6">
                  <c:v>6.4306112912012698E-3</c:v>
                </c:pt>
                <c:pt idx="7">
                  <c:v>6.2561526857625397E-3</c:v>
                </c:pt>
                <c:pt idx="8">
                  <c:v>6.7240097283576402E-3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Por dividendos Ecopetrol</c:v>
                </c:pt>
              </c:strCache>
            </c:strRef>
          </c:tx>
          <c:spPr>
            <a:solidFill>
              <a:srgbClr val="99CCFF"/>
            </a:solidFill>
            <a:ln w="25400">
              <a:noFill/>
            </a:ln>
            <a:effectLst/>
          </c:spPr>
          <c:cat>
            <c:numRef>
              <c:f>Hoja1!$A$2:$A$10</c:f>
              <c:numCache>
                <c:formatCode>m/d/yyyy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Hoja1!$D$2:$D$10</c:f>
              <c:numCache>
                <c:formatCode>General</c:formatCode>
                <c:ptCount val="9"/>
                <c:pt idx="0">
                  <c:v>1.3926156793807E-3</c:v>
                </c:pt>
                <c:pt idx="1">
                  <c:v>1.6055418852865099E-3</c:v>
                </c:pt>
                <c:pt idx="2">
                  <c:v>1.5652954787292799E-3</c:v>
                </c:pt>
                <c:pt idx="3">
                  <c:v>2.3242675878131199E-3</c:v>
                </c:pt>
                <c:pt idx="4">
                  <c:v>2.0280911092995101E-3</c:v>
                </c:pt>
                <c:pt idx="5">
                  <c:v>3.28654766778568E-3</c:v>
                </c:pt>
                <c:pt idx="6">
                  <c:v>3.4353709838248199E-3</c:v>
                </c:pt>
                <c:pt idx="7">
                  <c:v>3.2204616494635602E-3</c:v>
                </c:pt>
                <c:pt idx="8">
                  <c:v>3.1825119573873398E-3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8659600"/>
        <c:axId val="658660160"/>
      </c:areaChar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Total Ingresos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rgbClr val="002060"/>
              </a:solidFill>
              <a:ln w="9525">
                <a:solidFill>
                  <a:schemeClr val="tx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3333333333333298E-2"/>
                  <c:y val="-0.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3333333333333298E-2"/>
                  <c:y val="-4.0625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4166666666666703E-2"/>
                  <c:y val="-3.4375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4.3749999999999997E-2"/>
                  <c:y val="-3.12500000000000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5.4166666666666599E-2"/>
                  <c:y val="-3.4375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6.8750000000000103E-2"/>
                  <c:y val="-2.8125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5.6250000000000001E-2"/>
                  <c:y val="-3.4375000000000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5.2083333333333301E-2"/>
                  <c:y val="-4.3749999999999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2.5080657877046301E-3"/>
                  <c:y val="-0.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Hoja1!$A$2:$A$10</c:f>
              <c:numCache>
                <c:formatCode>m/d/yyyy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Hoja1!$B$2:$B$10</c:f>
              <c:numCache>
                <c:formatCode>General</c:formatCode>
                <c:ptCount val="9"/>
                <c:pt idx="0">
                  <c:v>1.2754364224614699E-3</c:v>
                </c:pt>
                <c:pt idx="1">
                  <c:v>1.6323711462526099E-3</c:v>
                </c:pt>
                <c:pt idx="2">
                  <c:v>1.5928396758822501E-3</c:v>
                </c:pt>
                <c:pt idx="3">
                  <c:v>3.79017791208533E-3</c:v>
                </c:pt>
                <c:pt idx="4">
                  <c:v>4.2924925182422904E-3</c:v>
                </c:pt>
                <c:pt idx="5">
                  <c:v>8.1064796430072601E-3</c:v>
                </c:pt>
                <c:pt idx="6">
                  <c:v>9.8659822755441402E-3</c:v>
                </c:pt>
                <c:pt idx="7">
                  <c:v>9.4766143346272091E-3</c:v>
                </c:pt>
                <c:pt idx="8">
                  <c:v>9.9065216864830594E-3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8659600"/>
        <c:axId val="658660160"/>
      </c:lineChart>
      <c:dateAx>
        <c:axId val="658659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660160"/>
        <c:crosses val="autoZero"/>
        <c:auto val="1"/>
        <c:lblOffset val="100"/>
        <c:baseTimeUnit val="days"/>
      </c:dateAx>
      <c:valAx>
        <c:axId val="658660160"/>
        <c:scaling>
          <c:orientation val="minMax"/>
          <c:max val="1.7999999999999999E-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 dirty="0" smtClean="0"/>
                  <a:t>% del PIB</a:t>
                </a:r>
                <a:endParaRPr lang="es-CO" dirty="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659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772858181800701"/>
          <c:y val="3.84532480314961E-2"/>
          <c:w val="0.83227141818199302"/>
          <c:h val="0.74280684055118096"/>
        </c:manualLayout>
      </c:layout>
      <c:areaChart>
        <c:grouping val="stacke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Por impuesto de renta</c:v>
                </c:pt>
              </c:strCache>
            </c:strRef>
          </c:tx>
          <c:spPr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solidFill>
                <a:srgbClr val="C00000"/>
              </a:solidFill>
            </a:ln>
            <a:effectLst/>
          </c:spPr>
          <c:cat>
            <c:numRef>
              <c:f>Hoja1!$A$2:$A$10</c:f>
              <c:numCache>
                <c:formatCode>m/d/yyyy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Hoja1!$C$2:$C$10</c:f>
              <c:numCache>
                <c:formatCode>General</c:formatCode>
                <c:ptCount val="9"/>
                <c:pt idx="0">
                  <c:v>8.05349961542054E-4</c:v>
                </c:pt>
                <c:pt idx="1">
                  <c:v>1.68209284410094E-3</c:v>
                </c:pt>
                <c:pt idx="2">
                  <c:v>2.0336600202087202E-3</c:v>
                </c:pt>
                <c:pt idx="3">
                  <c:v>4.9487432716979101E-3</c:v>
                </c:pt>
                <c:pt idx="4">
                  <c:v>3.2688617729400198E-3</c:v>
                </c:pt>
                <c:pt idx="5">
                  <c:v>6.9279075545079201E-3</c:v>
                </c:pt>
                <c:pt idx="6">
                  <c:v>9.1019565564787706E-3</c:v>
                </c:pt>
                <c:pt idx="7">
                  <c:v>8.7737232030161792E-3</c:v>
                </c:pt>
                <c:pt idx="8">
                  <c:v>9.4421612565084301E-3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Por dividendos Ecopetrol</c:v>
                </c:pt>
              </c:strCache>
            </c:strRef>
          </c:tx>
          <c:spPr>
            <a:gradFill flip="none" rotWithShape="1">
              <a:gsLst>
                <a:gs pos="0">
                  <a:srgbClr val="C00000">
                    <a:tint val="66000"/>
                    <a:satMod val="160000"/>
                  </a:srgbClr>
                </a:gs>
                <a:gs pos="50000">
                  <a:srgbClr val="C00000">
                    <a:tint val="44500"/>
                    <a:satMod val="160000"/>
                  </a:srgbClr>
                </a:gs>
                <a:gs pos="100000">
                  <a:srgbClr val="C0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25400">
              <a:noFill/>
            </a:ln>
            <a:effectLst/>
          </c:spPr>
          <c:cat>
            <c:numRef>
              <c:f>Hoja1!$A$2:$A$10</c:f>
              <c:numCache>
                <c:formatCode>m/d/yyyy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Hoja1!$D$2:$D$10</c:f>
              <c:numCache>
                <c:formatCode>General</c:formatCode>
                <c:ptCount val="9"/>
                <c:pt idx="0">
                  <c:v>1.43814372644813E-3</c:v>
                </c:pt>
                <c:pt idx="1">
                  <c:v>2.9443103643591599E-3</c:v>
                </c:pt>
                <c:pt idx="2">
                  <c:v>3.6368708293080701E-3</c:v>
                </c:pt>
                <c:pt idx="3">
                  <c:v>6.9622568917197796E-3</c:v>
                </c:pt>
                <c:pt idx="4">
                  <c:v>2.6898923862429202E-3</c:v>
                </c:pt>
                <c:pt idx="5">
                  <c:v>5.8950845864772696E-3</c:v>
                </c:pt>
                <c:pt idx="6">
                  <c:v>7.2565223371002597E-3</c:v>
                </c:pt>
                <c:pt idx="7">
                  <c:v>6.8633090458804398E-3</c:v>
                </c:pt>
                <c:pt idx="8">
                  <c:v>7.19174206843001E-3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8663520"/>
        <c:axId val="658664080"/>
      </c:areaChar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Total Ingresos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rgbClr val="660033"/>
              </a:solidFill>
              <a:ln w="9525">
                <a:solidFill>
                  <a:schemeClr val="tx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4.2389552133085602E-2"/>
                  <c:y val="-6.5625000000000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3333333333333298E-2"/>
                  <c:y val="-4.0625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7.5297509114358604E-2"/>
                  <c:y val="-6.56252460629920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4.3749999999999997E-2"/>
                  <c:y val="-3.12500000000000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7.2278801206912699E-2"/>
                  <c:y val="-0.125000246062992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6.8750000000000103E-2"/>
                  <c:y val="-2.812500000000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5.6250000000000001E-2"/>
                  <c:y val="-3.4375000000000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5.2083333333333301E-2"/>
                  <c:y val="-4.3749999999999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2.5080657877046301E-3"/>
                  <c:y val="-0.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gradFill flip="none" rotWithShape="1">
                      <a:gsLst>
                        <a:gs pos="0">
                          <a:srgbClr val="C00000">
                            <a:shade val="30000"/>
                            <a:satMod val="115000"/>
                          </a:srgbClr>
                        </a:gs>
                        <a:gs pos="50000">
                          <a:srgbClr val="C00000">
                            <a:shade val="67500"/>
                            <a:satMod val="115000"/>
                          </a:srgbClr>
                        </a:gs>
                        <a:gs pos="100000">
                          <a:srgbClr val="C0000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Hoja1!$A$2:$A$10</c:f>
              <c:numCache>
                <c:formatCode>m/d/yyyy</c:formatCode>
                <c:ptCount val="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</c:numCache>
            </c:numRef>
          </c:cat>
          <c:val>
            <c:numRef>
              <c:f>Hoja1!$B$2:$B$10</c:f>
              <c:numCache>
                <c:formatCode>General</c:formatCode>
                <c:ptCount val="9"/>
                <c:pt idx="0">
                  <c:v>2.2434936910351302E-3</c:v>
                </c:pt>
                <c:pt idx="1">
                  <c:v>4.6264032080704197E-3</c:v>
                </c:pt>
                <c:pt idx="2">
                  <c:v>5.6705308487870502E-3</c:v>
                </c:pt>
                <c:pt idx="3">
                  <c:v>1.19110001633667E-2</c:v>
                </c:pt>
                <c:pt idx="4">
                  <c:v>5.9587541596598801E-3</c:v>
                </c:pt>
                <c:pt idx="5">
                  <c:v>1.28229921389948E-2</c:v>
                </c:pt>
                <c:pt idx="6">
                  <c:v>1.6358478893680702E-2</c:v>
                </c:pt>
                <c:pt idx="7">
                  <c:v>1.5637032248139698E-2</c:v>
                </c:pt>
                <c:pt idx="8">
                  <c:v>1.6633903325067201E-2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8663520"/>
        <c:axId val="658664080"/>
      </c:lineChart>
      <c:dateAx>
        <c:axId val="658663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664080"/>
        <c:crosses val="autoZero"/>
        <c:auto val="1"/>
        <c:lblOffset val="100"/>
        <c:baseTimeUnit val="days"/>
      </c:dateAx>
      <c:valAx>
        <c:axId val="65866408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 dirty="0" smtClean="0"/>
                  <a:t>% del PIB</a:t>
                </a:r>
                <a:endParaRPr lang="es-CO" dirty="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663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'[Precios y Cantidades (3).xlsx]Precios'!$B$1</c:f>
              <c:strCache>
                <c:ptCount val="1"/>
                <c:pt idx="0">
                  <c:v>Escenario Bajo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'[Precios y Cantidades (3).xlsx]Precios'!$A$2:$A$25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'[Precios y Cantidades (3).xlsx]Precios'!$B$2:$B$25</c:f>
              <c:numCache>
                <c:formatCode>0</c:formatCode>
                <c:ptCount val="24"/>
                <c:pt idx="0">
                  <c:v>94.124001000000007</c:v>
                </c:pt>
                <c:pt idx="1">
                  <c:v>97.139510999999999</c:v>
                </c:pt>
                <c:pt idx="2">
                  <c:v>93.098838999999998</c:v>
                </c:pt>
                <c:pt idx="3">
                  <c:v>75</c:v>
                </c:pt>
                <c:pt idx="4">
                  <c:v>67</c:v>
                </c:pt>
                <c:pt idx="5">
                  <c:v>66</c:v>
                </c:pt>
                <c:pt idx="6">
                  <c:v>66.300003000000004</c:v>
                </c:pt>
                <c:pt idx="7">
                  <c:v>66.599997999999999</c:v>
                </c:pt>
                <c:pt idx="8">
                  <c:v>66.900002000000001</c:v>
                </c:pt>
                <c:pt idx="9">
                  <c:v>67.199996999999996</c:v>
                </c:pt>
                <c:pt idx="10">
                  <c:v>67.5</c:v>
                </c:pt>
                <c:pt idx="11">
                  <c:v>67.799994999999996</c:v>
                </c:pt>
                <c:pt idx="12">
                  <c:v>68.099997999999999</c:v>
                </c:pt>
                <c:pt idx="13">
                  <c:v>68.400002000000001</c:v>
                </c:pt>
                <c:pt idx="14">
                  <c:v>68.700005000000004</c:v>
                </c:pt>
                <c:pt idx="15">
                  <c:v>68.999992000000006</c:v>
                </c:pt>
                <c:pt idx="16">
                  <c:v>69.300003000000004</c:v>
                </c:pt>
                <c:pt idx="17">
                  <c:v>69.599997999999999</c:v>
                </c:pt>
                <c:pt idx="18">
                  <c:v>69.900008999999997</c:v>
                </c:pt>
                <c:pt idx="19">
                  <c:v>70.199996999999996</c:v>
                </c:pt>
                <c:pt idx="20">
                  <c:v>70.499992000000006</c:v>
                </c:pt>
                <c:pt idx="21">
                  <c:v>70.799994999999996</c:v>
                </c:pt>
                <c:pt idx="22">
                  <c:v>71.100005999999993</c:v>
                </c:pt>
                <c:pt idx="23">
                  <c:v>71.400002000000001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'[Precios y Cantidades (3).xlsx]Precios'!$C$1</c:f>
              <c:strCache>
                <c:ptCount val="1"/>
                <c:pt idx="0">
                  <c:v>Escenario Medio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'[Precios y Cantidades (3).xlsx]Precios'!$A$2:$A$25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'[Precios y Cantidades (3).xlsx]Precios'!$C$2:$C$25</c:f>
              <c:numCache>
                <c:formatCode>0</c:formatCode>
                <c:ptCount val="24"/>
                <c:pt idx="0">
                  <c:v>94.124001000000007</c:v>
                </c:pt>
                <c:pt idx="1">
                  <c:v>97.139510999999999</c:v>
                </c:pt>
                <c:pt idx="2">
                  <c:v>93.098404000000002</c:v>
                </c:pt>
                <c:pt idx="3">
                  <c:v>77.683666000000002</c:v>
                </c:pt>
                <c:pt idx="4">
                  <c:v>76.049838999999992</c:v>
                </c:pt>
                <c:pt idx="5">
                  <c:v>77.418441999999999</c:v>
                </c:pt>
                <c:pt idx="6">
                  <c:v>78.147953000000001</c:v>
                </c:pt>
                <c:pt idx="7">
                  <c:v>79.438029999999998</c:v>
                </c:pt>
                <c:pt idx="8">
                  <c:v>80.733386999999993</c:v>
                </c:pt>
                <c:pt idx="9">
                  <c:v>82.126647999999989</c:v>
                </c:pt>
                <c:pt idx="10">
                  <c:v>83.535522499999999</c:v>
                </c:pt>
                <c:pt idx="11">
                  <c:v>85.007873499999988</c:v>
                </c:pt>
                <c:pt idx="12">
                  <c:v>86.39410749999999</c:v>
                </c:pt>
                <c:pt idx="13">
                  <c:v>87.6940235</c:v>
                </c:pt>
                <c:pt idx="14">
                  <c:v>88.810425000000009</c:v>
                </c:pt>
                <c:pt idx="15">
                  <c:v>90.174102500000004</c:v>
                </c:pt>
                <c:pt idx="16">
                  <c:v>91.306949500000002</c:v>
                </c:pt>
                <c:pt idx="17">
                  <c:v>92.471198999999999</c:v>
                </c:pt>
                <c:pt idx="18">
                  <c:v>93.446888000000001</c:v>
                </c:pt>
                <c:pt idx="19">
                  <c:v>94.633651999999998</c:v>
                </c:pt>
                <c:pt idx="20">
                  <c:v>95.948318499999999</c:v>
                </c:pt>
                <c:pt idx="21">
                  <c:v>97.216414999999998</c:v>
                </c:pt>
                <c:pt idx="22">
                  <c:v>98.402755499999998</c:v>
                </c:pt>
                <c:pt idx="23">
                  <c:v>99.58292800000001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'[Precios y Cantidades (3).xlsx]Precios'!$D$1</c:f>
              <c:strCache>
                <c:ptCount val="1"/>
                <c:pt idx="0">
                  <c:v>Escenario Alto</c:v>
                </c:pt>
              </c:strCache>
            </c:strRef>
          </c:tx>
          <c:spPr>
            <a:ln w="2857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'[Precios y Cantidades (3).xlsx]Precios'!$A$2:$A$25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'[Precios y Cantidades (3).xlsx]Precios'!$D$2:$D$25</c:f>
              <c:numCache>
                <c:formatCode>0</c:formatCode>
                <c:ptCount val="24"/>
                <c:pt idx="0">
                  <c:v>94.124001000000007</c:v>
                </c:pt>
                <c:pt idx="1">
                  <c:v>97.139510999999999</c:v>
                </c:pt>
                <c:pt idx="2">
                  <c:v>93.097969000000006</c:v>
                </c:pt>
                <c:pt idx="3">
                  <c:v>89.445541000000006</c:v>
                </c:pt>
                <c:pt idx="4">
                  <c:v>87.769683999999998</c:v>
                </c:pt>
                <c:pt idx="5">
                  <c:v>88.836883999999998</c:v>
                </c:pt>
                <c:pt idx="6">
                  <c:v>89.995902999999998</c:v>
                </c:pt>
                <c:pt idx="7">
                  <c:v>92.276061999999996</c:v>
                </c:pt>
                <c:pt idx="8">
                  <c:v>94.566772</c:v>
                </c:pt>
                <c:pt idx="9">
                  <c:v>97.053298999999996</c:v>
                </c:pt>
                <c:pt idx="10">
                  <c:v>99.571044999999998</c:v>
                </c:pt>
                <c:pt idx="11">
                  <c:v>102.21575199999999</c:v>
                </c:pt>
                <c:pt idx="12">
                  <c:v>104.68821699999999</c:v>
                </c:pt>
                <c:pt idx="13">
                  <c:v>106.988045</c:v>
                </c:pt>
                <c:pt idx="14">
                  <c:v>108.920845</c:v>
                </c:pt>
                <c:pt idx="15">
                  <c:v>111.348213</c:v>
                </c:pt>
                <c:pt idx="16">
                  <c:v>113.313896</c:v>
                </c:pt>
                <c:pt idx="17">
                  <c:v>115.3424</c:v>
                </c:pt>
                <c:pt idx="18">
                  <c:v>116.99376700000001</c:v>
                </c:pt>
                <c:pt idx="19">
                  <c:v>119.067307</c:v>
                </c:pt>
                <c:pt idx="20">
                  <c:v>121.39664500000001</c:v>
                </c:pt>
                <c:pt idx="21">
                  <c:v>123.632835</c:v>
                </c:pt>
                <c:pt idx="22">
                  <c:v>125.705505</c:v>
                </c:pt>
                <c:pt idx="23">
                  <c:v>127.765854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'[Precios y Cantidades (3).xlsx]Precios'!$E$1</c:f>
              <c:strCache>
                <c:ptCount val="1"/>
                <c:pt idx="0">
                  <c:v>Escenario Estable</c:v>
                </c:pt>
              </c:strCache>
            </c:strRef>
          </c:tx>
          <c:spPr>
            <a:ln w="28575" cap="rnd">
              <a:solidFill>
                <a:sysClr val="windowText" lastClr="000000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'[Precios y Cantidades (3).xlsx]Precios'!$A$2:$A$25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'[Precios y Cantidades (3).xlsx]Precios'!$E$2:$E$25</c:f>
              <c:numCache>
                <c:formatCode>0</c:formatCode>
                <c:ptCount val="24"/>
                <c:pt idx="0">
                  <c:v>94.124001000000007</c:v>
                </c:pt>
                <c:pt idx="1">
                  <c:v>97.139510999999999</c:v>
                </c:pt>
                <c:pt idx="2">
                  <c:v>93.097533999999996</c:v>
                </c:pt>
                <c:pt idx="3">
                  <c:v>93.097533999999996</c:v>
                </c:pt>
                <c:pt idx="4">
                  <c:v>93.097533999999996</c:v>
                </c:pt>
                <c:pt idx="5">
                  <c:v>93.097533999999996</c:v>
                </c:pt>
                <c:pt idx="6">
                  <c:v>93.097533999999996</c:v>
                </c:pt>
                <c:pt idx="7">
                  <c:v>93.097533999999996</c:v>
                </c:pt>
                <c:pt idx="8">
                  <c:v>93.097533999999996</c:v>
                </c:pt>
                <c:pt idx="9">
                  <c:v>93.097533999999996</c:v>
                </c:pt>
                <c:pt idx="10">
                  <c:v>93.097533999999996</c:v>
                </c:pt>
                <c:pt idx="11">
                  <c:v>93.097533999999996</c:v>
                </c:pt>
                <c:pt idx="12">
                  <c:v>93.097533999999996</c:v>
                </c:pt>
                <c:pt idx="13">
                  <c:v>93.097533999999996</c:v>
                </c:pt>
                <c:pt idx="14">
                  <c:v>93.097533999999996</c:v>
                </c:pt>
                <c:pt idx="15">
                  <c:v>93.097533999999996</c:v>
                </c:pt>
                <c:pt idx="16">
                  <c:v>93.097533999999996</c:v>
                </c:pt>
                <c:pt idx="17">
                  <c:v>93.097533999999996</c:v>
                </c:pt>
                <c:pt idx="18">
                  <c:v>93.097533999999996</c:v>
                </c:pt>
                <c:pt idx="19">
                  <c:v>93.097533999999996</c:v>
                </c:pt>
                <c:pt idx="20">
                  <c:v>93.097533999999996</c:v>
                </c:pt>
                <c:pt idx="21">
                  <c:v>93.097533999999996</c:v>
                </c:pt>
                <c:pt idx="22">
                  <c:v>93.097533999999996</c:v>
                </c:pt>
                <c:pt idx="23">
                  <c:v>93.097533999999996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58668000"/>
        <c:axId val="658668560"/>
      </c:lineChart>
      <c:catAx>
        <c:axId val="658668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s-CO"/>
          </a:p>
        </c:txPr>
        <c:crossAx val="658668560"/>
        <c:crosses val="autoZero"/>
        <c:auto val="1"/>
        <c:lblAlgn val="ctr"/>
        <c:lblOffset val="100"/>
        <c:noMultiLvlLbl val="0"/>
      </c:catAx>
      <c:valAx>
        <c:axId val="658668560"/>
        <c:scaling>
          <c:orientation val="minMax"/>
          <c:max val="130"/>
          <c:min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sz="1050"/>
            </a:pPr>
            <a:endParaRPr lang="es-CO"/>
          </a:p>
        </c:txPr>
        <c:crossAx val="658668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1050"/>
          </a:pPr>
          <a:endParaRPr lang="es-CO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900">
          <a:solidFill>
            <a:sysClr val="windowText" lastClr="000000"/>
          </a:solidFill>
        </a:defRPr>
      </a:pPr>
      <a:endParaRPr lang="es-CO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'[Precios y Cantidades (3).xlsx]Cantidades Petróleo'!$B$1</c:f>
              <c:strCache>
                <c:ptCount val="1"/>
                <c:pt idx="0">
                  <c:v>Escenario Bajo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'[Precios y Cantidades (3).xlsx]Cantidades Petróleo'!$A$2:$A$24</c:f>
              <c:numCache>
                <c:formatCode>General</c:formatCode>
                <c:ptCount val="2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</c:numCache>
            </c:numRef>
          </c:cat>
          <c:val>
            <c:numRef>
              <c:f>'[Precios y Cantidades (3).xlsx]Cantidades Petróleo'!$B$2:$B$24</c:f>
              <c:numCache>
                <c:formatCode>0</c:formatCode>
                <c:ptCount val="23"/>
                <c:pt idx="0">
                  <c:v>944</c:v>
                </c:pt>
                <c:pt idx="1">
                  <c:v>1005.5</c:v>
                </c:pt>
                <c:pt idx="2">
                  <c:v>979.51236428041761</c:v>
                </c:pt>
                <c:pt idx="3">
                  <c:v>991.80715883309404</c:v>
                </c:pt>
                <c:pt idx="4">
                  <c:v>1015.3659955459034</c:v>
                </c:pt>
                <c:pt idx="5">
                  <c:v>968.33701977026681</c:v>
                </c:pt>
                <c:pt idx="6">
                  <c:v>917.51649771221935</c:v>
                </c:pt>
                <c:pt idx="7">
                  <c:v>852.74329257866771</c:v>
                </c:pt>
                <c:pt idx="8">
                  <c:v>803.47595989563865</c:v>
                </c:pt>
                <c:pt idx="9">
                  <c:v>762.81891691078624</c:v>
                </c:pt>
                <c:pt idx="10">
                  <c:v>702.04673597571821</c:v>
                </c:pt>
                <c:pt idx="11">
                  <c:v>683.30021062359242</c:v>
                </c:pt>
                <c:pt idx="12">
                  <c:v>612.48546752741163</c:v>
                </c:pt>
                <c:pt idx="13">
                  <c:v>627.62167651467735</c:v>
                </c:pt>
                <c:pt idx="14">
                  <c:v>613.07302255042055</c:v>
                </c:pt>
                <c:pt idx="15">
                  <c:v>600.58529570665269</c:v>
                </c:pt>
                <c:pt idx="16">
                  <c:v>571.65838539014908</c:v>
                </c:pt>
                <c:pt idx="17">
                  <c:v>563.7411578955581</c:v>
                </c:pt>
                <c:pt idx="18">
                  <c:v>575.82968664854513</c:v>
                </c:pt>
                <c:pt idx="19">
                  <c:v>561.6734595199149</c:v>
                </c:pt>
                <c:pt idx="20">
                  <c:v>545.02901840389859</c:v>
                </c:pt>
                <c:pt idx="21">
                  <c:v>524.98543565291072</c:v>
                </c:pt>
                <c:pt idx="22">
                  <c:v>495.87508552489248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'[Precios y Cantidades (3).xlsx]Cantidades Petróleo'!$C$1</c:f>
              <c:strCache>
                <c:ptCount val="1"/>
                <c:pt idx="0">
                  <c:v>Escenario Medio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'[Precios y Cantidades (3).xlsx]Cantidades Petróleo'!$A$2:$A$24</c:f>
              <c:numCache>
                <c:formatCode>General</c:formatCode>
                <c:ptCount val="2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</c:numCache>
            </c:numRef>
          </c:cat>
          <c:val>
            <c:numRef>
              <c:f>'[Precios y Cantidades (3).xlsx]Cantidades Petróleo'!$C$2:$C$24</c:f>
              <c:numCache>
                <c:formatCode>0</c:formatCode>
                <c:ptCount val="23"/>
                <c:pt idx="0">
                  <c:v>944</c:v>
                </c:pt>
                <c:pt idx="1">
                  <c:v>1005.5</c:v>
                </c:pt>
                <c:pt idx="2">
                  <c:v>979.51236428041761</c:v>
                </c:pt>
                <c:pt idx="3">
                  <c:v>998.91704121547434</c:v>
                </c:pt>
                <c:pt idx="4">
                  <c:v>1037.7370057031424</c:v>
                </c:pt>
                <c:pt idx="5">
                  <c:v>1009.6222109986402</c:v>
                </c:pt>
                <c:pt idx="6">
                  <c:v>979.92052171854937</c:v>
                </c:pt>
                <c:pt idx="7">
                  <c:v>925.74106706380678</c:v>
                </c:pt>
                <c:pt idx="8">
                  <c:v>880.468664785398</c:v>
                </c:pt>
                <c:pt idx="9">
                  <c:v>840.04450375666488</c:v>
                </c:pt>
                <c:pt idx="10">
                  <c:v>847.22298214638965</c:v>
                </c:pt>
                <c:pt idx="11">
                  <c:v>863.86628495531568</c:v>
                </c:pt>
                <c:pt idx="12">
                  <c:v>829.70575394630305</c:v>
                </c:pt>
                <c:pt idx="13">
                  <c:v>849.61927517801598</c:v>
                </c:pt>
                <c:pt idx="14">
                  <c:v>833.55850004472563</c:v>
                </c:pt>
                <c:pt idx="15">
                  <c:v>820.26563155649092</c:v>
                </c:pt>
                <c:pt idx="16">
                  <c:v>786.36028408017933</c:v>
                </c:pt>
                <c:pt idx="17">
                  <c:v>771.91717116088398</c:v>
                </c:pt>
                <c:pt idx="18">
                  <c:v>790.11438195881885</c:v>
                </c:pt>
                <c:pt idx="19">
                  <c:v>770.52920262799216</c:v>
                </c:pt>
                <c:pt idx="20">
                  <c:v>750.03520303760877</c:v>
                </c:pt>
                <c:pt idx="21">
                  <c:v>726.39876668465183</c:v>
                </c:pt>
                <c:pt idx="22">
                  <c:v>692.30970286581157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'[Precios y Cantidades (3).xlsx]Cantidades Petróleo'!$D$1</c:f>
              <c:strCache>
                <c:ptCount val="1"/>
                <c:pt idx="0">
                  <c:v>Escenario Alto</c:v>
                </c:pt>
              </c:strCache>
            </c:strRef>
          </c:tx>
          <c:spPr>
            <a:ln w="2857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'[Precios y Cantidades (3).xlsx]Cantidades Petróleo'!$A$2:$A$24</c:f>
              <c:numCache>
                <c:formatCode>General</c:formatCode>
                <c:ptCount val="2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</c:numCache>
            </c:numRef>
          </c:cat>
          <c:val>
            <c:numRef>
              <c:f>'[Precios y Cantidades (3).xlsx]Cantidades Petróleo'!$D$2:$D$24</c:f>
              <c:numCache>
                <c:formatCode>0</c:formatCode>
                <c:ptCount val="23"/>
                <c:pt idx="0">
                  <c:v>944</c:v>
                </c:pt>
                <c:pt idx="1">
                  <c:v>1005.5</c:v>
                </c:pt>
                <c:pt idx="2">
                  <c:v>979.51236428041761</c:v>
                </c:pt>
                <c:pt idx="3">
                  <c:v>1018.9170412154745</c:v>
                </c:pt>
                <c:pt idx="4">
                  <c:v>1117.7370057031424</c:v>
                </c:pt>
                <c:pt idx="5">
                  <c:v>1149.6222109986404</c:v>
                </c:pt>
                <c:pt idx="6">
                  <c:v>1119.9205217185493</c:v>
                </c:pt>
                <c:pt idx="7">
                  <c:v>1065.7410670638067</c:v>
                </c:pt>
                <c:pt idx="8">
                  <c:v>1020.4686647853979</c:v>
                </c:pt>
                <c:pt idx="9">
                  <c:v>980.04450375666477</c:v>
                </c:pt>
                <c:pt idx="10">
                  <c:v>1001.5022943381288</c:v>
                </c:pt>
                <c:pt idx="11">
                  <c:v>1023.539981344177</c:v>
                </c:pt>
                <c:pt idx="12">
                  <c:v>996.75857946840495</c:v>
                </c:pt>
                <c:pt idx="13">
                  <c:v>1014.9826339361429</c:v>
                </c:pt>
                <c:pt idx="14">
                  <c:v>997.58947354033921</c:v>
                </c:pt>
                <c:pt idx="15">
                  <c:v>983.25961687824474</c:v>
                </c:pt>
                <c:pt idx="16">
                  <c:v>948.17360875111797</c:v>
                </c:pt>
                <c:pt idx="17">
                  <c:v>931.73040205406357</c:v>
                </c:pt>
                <c:pt idx="18">
                  <c:v>949.33512676031796</c:v>
                </c:pt>
                <c:pt idx="19">
                  <c:v>928.45045699955017</c:v>
                </c:pt>
                <c:pt idx="20">
                  <c:v>907.24860312382941</c:v>
                </c:pt>
                <c:pt idx="21">
                  <c:v>883.02602143456056</c:v>
                </c:pt>
                <c:pt idx="22">
                  <c:v>848.48509933761591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'[Precios y Cantidades (3).xlsx]Cantidades Petróleo'!$E$1</c:f>
              <c:strCache>
                <c:ptCount val="1"/>
                <c:pt idx="0">
                  <c:v>Escenario Estable</c:v>
                </c:pt>
              </c:strCache>
            </c:strRef>
          </c:tx>
          <c:spPr>
            <a:ln w="28575" cap="rnd">
              <a:solidFill>
                <a:sysClr val="windowText" lastClr="000000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'[Precios y Cantidades (3).xlsx]Cantidades Petróleo'!$A$2:$A$24</c:f>
              <c:numCache>
                <c:formatCode>General</c:formatCode>
                <c:ptCount val="2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</c:numCache>
            </c:numRef>
          </c:cat>
          <c:val>
            <c:numRef>
              <c:f>'[Precios y Cantidades (3).xlsx]Cantidades Petróleo'!$E$2:$E$24</c:f>
              <c:numCache>
                <c:formatCode>0</c:formatCode>
                <c:ptCount val="23"/>
                <c:pt idx="0">
                  <c:v>944</c:v>
                </c:pt>
                <c:pt idx="1">
                  <c:v>1005.5</c:v>
                </c:pt>
                <c:pt idx="2">
                  <c:v>979.51</c:v>
                </c:pt>
                <c:pt idx="3">
                  <c:v>979.51</c:v>
                </c:pt>
                <c:pt idx="4">
                  <c:v>979.51</c:v>
                </c:pt>
                <c:pt idx="5">
                  <c:v>979.51</c:v>
                </c:pt>
                <c:pt idx="6">
                  <c:v>979.51</c:v>
                </c:pt>
                <c:pt idx="7">
                  <c:v>979.51</c:v>
                </c:pt>
                <c:pt idx="8">
                  <c:v>979.51</c:v>
                </c:pt>
                <c:pt idx="9">
                  <c:v>979.51</c:v>
                </c:pt>
                <c:pt idx="10">
                  <c:v>979.51</c:v>
                </c:pt>
                <c:pt idx="11">
                  <c:v>979.51</c:v>
                </c:pt>
                <c:pt idx="12">
                  <c:v>979.51</c:v>
                </c:pt>
                <c:pt idx="13">
                  <c:v>979.51</c:v>
                </c:pt>
                <c:pt idx="14">
                  <c:v>979.51</c:v>
                </c:pt>
                <c:pt idx="15">
                  <c:v>979.51</c:v>
                </c:pt>
                <c:pt idx="16">
                  <c:v>979.51</c:v>
                </c:pt>
                <c:pt idx="17">
                  <c:v>979.51</c:v>
                </c:pt>
                <c:pt idx="18">
                  <c:v>979.51</c:v>
                </c:pt>
                <c:pt idx="19">
                  <c:v>979.51</c:v>
                </c:pt>
                <c:pt idx="20">
                  <c:v>979.51</c:v>
                </c:pt>
                <c:pt idx="21">
                  <c:v>979.51</c:v>
                </c:pt>
                <c:pt idx="22">
                  <c:v>979.51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58676960"/>
        <c:axId val="658677520"/>
      </c:lineChart>
      <c:catAx>
        <c:axId val="658676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677520"/>
        <c:crosses val="autoZero"/>
        <c:auto val="1"/>
        <c:lblAlgn val="ctr"/>
        <c:lblOffset val="100"/>
        <c:noMultiLvlLbl val="0"/>
      </c:catAx>
      <c:valAx>
        <c:axId val="658677520"/>
        <c:scaling>
          <c:orientation val="minMax"/>
          <c:min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676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00">
          <a:solidFill>
            <a:sysClr val="windowText" lastClr="000000"/>
          </a:solidFill>
        </a:defRPr>
      </a:pPr>
      <a:endParaRPr lang="es-CO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'[Precios y Cantidades (3).xlsx]Cantidades Gas'!$B$1</c:f>
              <c:strCache>
                <c:ptCount val="1"/>
                <c:pt idx="0">
                  <c:v>Escenario Bajo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'[Precios y Cantidades (3).xlsx]Cantidades Gas'!$A$2:$A$25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'[Precios y Cantidades (3).xlsx]Cantidades Gas'!$B$2:$B$25</c:f>
              <c:numCache>
                <c:formatCode>0.0</c:formatCode>
                <c:ptCount val="24"/>
                <c:pt idx="0">
                  <c:v>1207</c:v>
                </c:pt>
                <c:pt idx="1">
                  <c:v>1207</c:v>
                </c:pt>
                <c:pt idx="2">
                  <c:v>1207</c:v>
                </c:pt>
                <c:pt idx="3">
                  <c:v>1273.207459102583</c:v>
                </c:pt>
                <c:pt idx="4">
                  <c:v>1258.0373707331257</c:v>
                </c:pt>
                <c:pt idx="5">
                  <c:v>1237.487533278239</c:v>
                </c:pt>
                <c:pt idx="6">
                  <c:v>1255.8529861699556</c:v>
                </c:pt>
                <c:pt idx="7">
                  <c:v>1190.3163560316887</c:v>
                </c:pt>
                <c:pt idx="8">
                  <c:v>1130.3008016883841</c:v>
                </c:pt>
                <c:pt idx="9">
                  <c:v>1053.772539175043</c:v>
                </c:pt>
                <c:pt idx="10">
                  <c:v>1008.9292913195504</c:v>
                </c:pt>
                <c:pt idx="11">
                  <c:v>984.48581530066008</c:v>
                </c:pt>
                <c:pt idx="12">
                  <c:v>953.14857750872909</c:v>
                </c:pt>
                <c:pt idx="13">
                  <c:v>935.61620152747059</c:v>
                </c:pt>
                <c:pt idx="14">
                  <c:v>952.01331210772491</c:v>
                </c:pt>
                <c:pt idx="15">
                  <c:v>942.52018819156206</c:v>
                </c:pt>
                <c:pt idx="16">
                  <c:v>964.48295805297971</c:v>
                </c:pt>
                <c:pt idx="17">
                  <c:v>913.83203476959852</c:v>
                </c:pt>
                <c:pt idx="18">
                  <c:v>828.73939229149096</c:v>
                </c:pt>
                <c:pt idx="19">
                  <c:v>696.20209763569972</c:v>
                </c:pt>
                <c:pt idx="20">
                  <c:v>581.31606034057131</c:v>
                </c:pt>
                <c:pt idx="21">
                  <c:v>430.98092965257456</c:v>
                </c:pt>
                <c:pt idx="22">
                  <c:v>305.98368433344973</c:v>
                </c:pt>
                <c:pt idx="23">
                  <c:v>205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'[Precios y Cantidades (3).xlsx]Cantidades Gas'!$C$1</c:f>
              <c:strCache>
                <c:ptCount val="1"/>
                <c:pt idx="0">
                  <c:v>Escenario Medio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'[Precios y Cantidades (3).xlsx]Cantidades Gas'!$A$2:$A$25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'[Precios y Cantidades (3).xlsx]Cantidades Gas'!$C$2:$C$25</c:f>
              <c:numCache>
                <c:formatCode>0.0</c:formatCode>
                <c:ptCount val="24"/>
                <c:pt idx="0">
                  <c:v>1207</c:v>
                </c:pt>
                <c:pt idx="1">
                  <c:v>1207</c:v>
                </c:pt>
                <c:pt idx="2">
                  <c:v>1207</c:v>
                </c:pt>
                <c:pt idx="3">
                  <c:v>1273.207459102583</c:v>
                </c:pt>
                <c:pt idx="4">
                  <c:v>1258.0373707331257</c:v>
                </c:pt>
                <c:pt idx="5">
                  <c:v>1237.487533278239</c:v>
                </c:pt>
                <c:pt idx="6">
                  <c:v>1255.8529861699556</c:v>
                </c:pt>
                <c:pt idx="7">
                  <c:v>1190.3163560316887</c:v>
                </c:pt>
                <c:pt idx="8">
                  <c:v>1130.3008016883841</c:v>
                </c:pt>
                <c:pt idx="9">
                  <c:v>1053.772539175043</c:v>
                </c:pt>
                <c:pt idx="10">
                  <c:v>1118.8260819256943</c:v>
                </c:pt>
                <c:pt idx="11">
                  <c:v>1095.7390904890738</c:v>
                </c:pt>
                <c:pt idx="12">
                  <c:v>1071.6973449590041</c:v>
                </c:pt>
                <c:pt idx="13">
                  <c:v>1067.6232343031661</c:v>
                </c:pt>
                <c:pt idx="14">
                  <c:v>1121.1046007565724</c:v>
                </c:pt>
                <c:pt idx="15">
                  <c:v>1402.9824527957755</c:v>
                </c:pt>
                <c:pt idx="16">
                  <c:v>1449.6639259721799</c:v>
                </c:pt>
                <c:pt idx="17">
                  <c:v>1408.0227735594219</c:v>
                </c:pt>
                <c:pt idx="18">
                  <c:v>1322.0334634718563</c:v>
                </c:pt>
                <c:pt idx="19">
                  <c:v>1186.9289838501866</c:v>
                </c:pt>
                <c:pt idx="20">
                  <c:v>1064.7084094679931</c:v>
                </c:pt>
                <c:pt idx="21">
                  <c:v>893.39076161639707</c:v>
                </c:pt>
                <c:pt idx="22">
                  <c:v>749.4639214398851</c:v>
                </c:pt>
                <c:pt idx="23">
                  <c:v>605.53708126337301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'[Precios y Cantidades (3).xlsx]Cantidades Gas'!$D$1</c:f>
              <c:strCache>
                <c:ptCount val="1"/>
                <c:pt idx="0">
                  <c:v>Escenario Alto</c:v>
                </c:pt>
              </c:strCache>
            </c:strRef>
          </c:tx>
          <c:spPr>
            <a:ln w="2857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'[Precios y Cantidades (3).xlsx]Cantidades Gas'!$A$2:$A$25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'[Precios y Cantidades (3).xlsx]Cantidades Gas'!$D$2:$D$25</c:f>
              <c:numCache>
                <c:formatCode>0.0</c:formatCode>
                <c:ptCount val="24"/>
                <c:pt idx="0">
                  <c:v>1207</c:v>
                </c:pt>
                <c:pt idx="1">
                  <c:v>1207</c:v>
                </c:pt>
                <c:pt idx="2">
                  <c:v>1207</c:v>
                </c:pt>
                <c:pt idx="3">
                  <c:v>1273.207459102583</c:v>
                </c:pt>
                <c:pt idx="4">
                  <c:v>1305.0373707331257</c:v>
                </c:pt>
                <c:pt idx="5">
                  <c:v>1331.487533278239</c:v>
                </c:pt>
                <c:pt idx="6">
                  <c:v>1349.8529861699556</c:v>
                </c:pt>
                <c:pt idx="7">
                  <c:v>1284.3163560316887</c:v>
                </c:pt>
                <c:pt idx="8">
                  <c:v>1224.3008016883841</c:v>
                </c:pt>
                <c:pt idx="9">
                  <c:v>1147.772539175043</c:v>
                </c:pt>
                <c:pt idx="10">
                  <c:v>1234.805440046923</c:v>
                </c:pt>
                <c:pt idx="11">
                  <c:v>1211.9897455267565</c:v>
                </c:pt>
                <c:pt idx="12">
                  <c:v>1186.5103451927798</c:v>
                </c:pt>
                <c:pt idx="13">
                  <c:v>1182.1988194847625</c:v>
                </c:pt>
                <c:pt idx="14">
                  <c:v>1237.5817579286384</c:v>
                </c:pt>
                <c:pt idx="15">
                  <c:v>1572.5671548516168</c:v>
                </c:pt>
                <c:pt idx="16">
                  <c:v>1620.1117488386819</c:v>
                </c:pt>
                <c:pt idx="17">
                  <c:v>1579.3435734312052</c:v>
                </c:pt>
                <c:pt idx="18">
                  <c:v>1494.237209093918</c:v>
                </c:pt>
                <c:pt idx="19">
                  <c:v>1360.0257578031421</c:v>
                </c:pt>
                <c:pt idx="20">
                  <c:v>1238.7084094679931</c:v>
                </c:pt>
                <c:pt idx="21">
                  <c:v>1066.4772214029044</c:v>
                </c:pt>
                <c:pt idx="22">
                  <c:v>921.64727295942089</c:v>
                </c:pt>
                <c:pt idx="23">
                  <c:v>776.817324515937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'[Precios y Cantidades (3).xlsx]Cantidades Gas'!$E$1</c:f>
              <c:strCache>
                <c:ptCount val="1"/>
                <c:pt idx="0">
                  <c:v>Escenario Estable</c:v>
                </c:pt>
              </c:strCache>
            </c:strRef>
          </c:tx>
          <c:spPr>
            <a:ln w="28575" cap="rnd">
              <a:solidFill>
                <a:sysClr val="windowText" lastClr="000000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'[Precios y Cantidades (3).xlsx]Cantidades Gas'!$A$2:$A$25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'[Precios y Cantidades (3).xlsx]Cantidades Gas'!$E$2:$E$25</c:f>
              <c:numCache>
                <c:formatCode>0.0</c:formatCode>
                <c:ptCount val="24"/>
                <c:pt idx="0">
                  <c:v>1207</c:v>
                </c:pt>
                <c:pt idx="1">
                  <c:v>1207</c:v>
                </c:pt>
                <c:pt idx="2">
                  <c:v>1207</c:v>
                </c:pt>
                <c:pt idx="3">
                  <c:v>1207</c:v>
                </c:pt>
                <c:pt idx="4">
                  <c:v>1207</c:v>
                </c:pt>
                <c:pt idx="5">
                  <c:v>1207</c:v>
                </c:pt>
                <c:pt idx="6">
                  <c:v>1207</c:v>
                </c:pt>
                <c:pt idx="7">
                  <c:v>1207</c:v>
                </c:pt>
                <c:pt idx="8">
                  <c:v>1207</c:v>
                </c:pt>
                <c:pt idx="9">
                  <c:v>1207</c:v>
                </c:pt>
                <c:pt idx="10">
                  <c:v>1207</c:v>
                </c:pt>
                <c:pt idx="11">
                  <c:v>1207</c:v>
                </c:pt>
                <c:pt idx="12">
                  <c:v>1207</c:v>
                </c:pt>
                <c:pt idx="13">
                  <c:v>1207</c:v>
                </c:pt>
                <c:pt idx="14">
                  <c:v>1207</c:v>
                </c:pt>
                <c:pt idx="15">
                  <c:v>1207</c:v>
                </c:pt>
                <c:pt idx="16">
                  <c:v>1207</c:v>
                </c:pt>
                <c:pt idx="17">
                  <c:v>1207</c:v>
                </c:pt>
                <c:pt idx="18">
                  <c:v>1207</c:v>
                </c:pt>
                <c:pt idx="19">
                  <c:v>1207</c:v>
                </c:pt>
                <c:pt idx="20">
                  <c:v>1207</c:v>
                </c:pt>
                <c:pt idx="21">
                  <c:v>1207</c:v>
                </c:pt>
                <c:pt idx="22">
                  <c:v>1207</c:v>
                </c:pt>
                <c:pt idx="23">
                  <c:v>1207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58670800"/>
        <c:axId val="658670240"/>
      </c:lineChart>
      <c:catAx>
        <c:axId val="65867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s-CO"/>
          </a:p>
        </c:txPr>
        <c:crossAx val="658670240"/>
        <c:crosses val="autoZero"/>
        <c:auto val="1"/>
        <c:lblAlgn val="ctr"/>
        <c:lblOffset val="100"/>
        <c:noMultiLvlLbl val="0"/>
      </c:catAx>
      <c:valAx>
        <c:axId val="658670240"/>
        <c:scaling>
          <c:orientation val="minMax"/>
          <c:max val="1700"/>
          <c:min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sz="1050"/>
            </a:pPr>
            <a:endParaRPr lang="es-CO"/>
          </a:p>
        </c:txPr>
        <c:crossAx val="658670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1000"/>
          </a:pPr>
          <a:endParaRPr lang="es-CO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900">
          <a:solidFill>
            <a:sysClr val="windowText" lastClr="000000"/>
          </a:solidFill>
        </a:defRPr>
      </a:pPr>
      <a:endParaRPr lang="es-CO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3"/>
          <c:order val="0"/>
          <c:tx>
            <c:strRef>
              <c:f>'VALOR PROD Y EXPO'!$U$29</c:f>
              <c:strCache>
                <c:ptCount val="1"/>
                <c:pt idx="0">
                  <c:v>Alto</c:v>
                </c:pt>
              </c:strCache>
            </c:strRef>
          </c:tx>
          <c:spPr>
            <a:ln w="38100">
              <a:solidFill>
                <a:srgbClr val="2B5A1A"/>
              </a:solidFill>
            </a:ln>
          </c:spPr>
          <c:marker>
            <c:symbol val="none"/>
          </c:marker>
          <c:cat>
            <c:numRef>
              <c:f>'VALOR PROD Y EXPO'!$Q$30:$Q$53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'VALOR PROD Y EXPO'!$U$30:$U$53</c:f>
              <c:numCache>
                <c:formatCode>0.0</c:formatCode>
                <c:ptCount val="24"/>
                <c:pt idx="0">
                  <c:v>45.055160168892421</c:v>
                </c:pt>
                <c:pt idx="1">
                  <c:v>49.527927090387358</c:v>
                </c:pt>
                <c:pt idx="2">
                  <c:v>46.23989197396773</c:v>
                </c:pt>
                <c:pt idx="3">
                  <c:v>46.212814723587428</c:v>
                </c:pt>
                <c:pt idx="4">
                  <c:v>49.744142583158975</c:v>
                </c:pt>
                <c:pt idx="5">
                  <c:v>51.785984381371577</c:v>
                </c:pt>
                <c:pt idx="6">
                  <c:v>51.106265572761664</c:v>
                </c:pt>
                <c:pt idx="7">
                  <c:v>49.865041152607809</c:v>
                </c:pt>
                <c:pt idx="8">
                  <c:v>48.935467055088239</c:v>
                </c:pt>
                <c:pt idx="9">
                  <c:v>48.229031618326246</c:v>
                </c:pt>
                <c:pt idx="10">
                  <c:v>50.565718493643537</c:v>
                </c:pt>
                <c:pt idx="11">
                  <c:v>53.049077843781028</c:v>
                </c:pt>
                <c:pt idx="12">
                  <c:v>52.914902023718355</c:v>
                </c:pt>
                <c:pt idx="13">
                  <c:v>55.064722863387459</c:v>
                </c:pt>
                <c:pt idx="14">
                  <c:v>55.098478486905918</c:v>
                </c:pt>
                <c:pt idx="15">
                  <c:v>55.518976922813003</c:v>
                </c:pt>
                <c:pt idx="16">
                  <c:v>54.482281613446474</c:v>
                </c:pt>
                <c:pt idx="17">
                  <c:v>54.492564025097963</c:v>
                </c:pt>
                <c:pt idx="18">
                  <c:v>56.316851850306143</c:v>
                </c:pt>
                <c:pt idx="19">
                  <c:v>56.059162206179302</c:v>
                </c:pt>
                <c:pt idx="20">
                  <c:v>55.844690691647614</c:v>
                </c:pt>
                <c:pt idx="21">
                  <c:v>55.356254267551726</c:v>
                </c:pt>
                <c:pt idx="22">
                  <c:v>54.085183508536701</c:v>
                </c:pt>
                <c:pt idx="23">
                  <c:v>54.971655057707366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'VALOR PROD Y EXPO'!$R$29</c:f>
              <c:strCache>
                <c:ptCount val="1"/>
                <c:pt idx="0">
                  <c:v>Base</c:v>
                </c:pt>
              </c:strCache>
            </c:strRef>
          </c:tx>
          <c:spPr>
            <a:ln w="38100">
              <a:solidFill>
                <a:srgbClr val="002060"/>
              </a:solidFill>
            </a:ln>
          </c:spPr>
          <c:marker>
            <c:symbol val="none"/>
          </c:marker>
          <c:cat>
            <c:numRef>
              <c:f>'VALOR PROD Y EXPO'!$Q$30:$Q$53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'VALOR PROD Y EXPO'!$R$30:$R$53</c:f>
              <c:numCache>
                <c:formatCode>0.0</c:formatCode>
                <c:ptCount val="24"/>
                <c:pt idx="0">
                  <c:v>45.055160168892421</c:v>
                </c:pt>
                <c:pt idx="1">
                  <c:v>49.527927090387358</c:v>
                </c:pt>
                <c:pt idx="2">
                  <c:v>46.240108029733769</c:v>
                </c:pt>
                <c:pt idx="3">
                  <c:v>39.348111132796326</c:v>
                </c:pt>
                <c:pt idx="4">
                  <c:v>40.016792890152843</c:v>
                </c:pt>
                <c:pt idx="5">
                  <c:v>39.633820021265315</c:v>
                </c:pt>
                <c:pt idx="6">
                  <c:v>38.830369942374951</c:v>
                </c:pt>
                <c:pt idx="7">
                  <c:v>37.288154813499304</c:v>
                </c:pt>
                <c:pt idx="8">
                  <c:v>36.045802343642627</c:v>
                </c:pt>
                <c:pt idx="9">
                  <c:v>34.981267971110093</c:v>
                </c:pt>
                <c:pt idx="10">
                  <c:v>35.886351308834847</c:v>
                </c:pt>
                <c:pt idx="11">
                  <c:v>37.238723901998249</c:v>
                </c:pt>
                <c:pt idx="12">
                  <c:v>36.347736953054898</c:v>
                </c:pt>
                <c:pt idx="13">
                  <c:v>37.779539855965162</c:v>
                </c:pt>
                <c:pt idx="14">
                  <c:v>37.539961092733016</c:v>
                </c:pt>
                <c:pt idx="15">
                  <c:v>37.508241526154798</c:v>
                </c:pt>
                <c:pt idx="16">
                  <c:v>36.409901348216501</c:v>
                </c:pt>
                <c:pt idx="17">
                  <c:v>36.194259315440057</c:v>
                </c:pt>
                <c:pt idx="18">
                  <c:v>37.438554178114174</c:v>
                </c:pt>
                <c:pt idx="19">
                  <c:v>36.973486656509678</c:v>
                </c:pt>
                <c:pt idx="20">
                  <c:v>36.489742221345054</c:v>
                </c:pt>
                <c:pt idx="21">
                  <c:v>35.808621379732891</c:v>
                </c:pt>
                <c:pt idx="22">
                  <c:v>34.544089904589349</c:v>
                </c:pt>
                <c:pt idx="23">
                  <c:v>34.958387093075338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'VALOR PROD Y EXPO'!$S$29</c:f>
              <c:strCache>
                <c:ptCount val="1"/>
                <c:pt idx="0">
                  <c:v>Bajo</c:v>
                </c:pt>
              </c:strCache>
            </c:strRef>
          </c:tx>
          <c:spPr>
            <a:ln w="38100">
              <a:solidFill>
                <a:srgbClr val="660033"/>
              </a:solidFill>
            </a:ln>
          </c:spPr>
          <c:marker>
            <c:symbol val="none"/>
          </c:marker>
          <c:cat>
            <c:numRef>
              <c:f>'VALOR PROD Y EXPO'!$Q$30:$Q$53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'VALOR PROD Y EXPO'!$S$30:$S$53</c:f>
              <c:numCache>
                <c:formatCode>0.0</c:formatCode>
                <c:ptCount val="24"/>
                <c:pt idx="0">
                  <c:v>45.055160168892421</c:v>
                </c:pt>
                <c:pt idx="1">
                  <c:v>49.527927090387358</c:v>
                </c:pt>
                <c:pt idx="2">
                  <c:v>46.2403240854998</c:v>
                </c:pt>
                <c:pt idx="3">
                  <c:v>33.153185666919732</c:v>
                </c:pt>
                <c:pt idx="4">
                  <c:v>33.122479029754587</c:v>
                </c:pt>
                <c:pt idx="5">
                  <c:v>32.406045037440656</c:v>
                </c:pt>
                <c:pt idx="6">
                  <c:v>30.845497894410599</c:v>
                </c:pt>
                <c:pt idx="7">
                  <c:v>28.796694759057246</c:v>
                </c:pt>
                <c:pt idx="8">
                  <c:v>27.257384199203461</c:v>
                </c:pt>
                <c:pt idx="9">
                  <c:v>25.992742348014179</c:v>
                </c:pt>
                <c:pt idx="10">
                  <c:v>24.027746911943854</c:v>
                </c:pt>
                <c:pt idx="11">
                  <c:v>23.491635108822209</c:v>
                </c:pt>
                <c:pt idx="12">
                  <c:v>21.15072974457799</c:v>
                </c:pt>
                <c:pt idx="13">
                  <c:v>21.767633326074659</c:v>
                </c:pt>
                <c:pt idx="14">
                  <c:v>21.357983597250733</c:v>
                </c:pt>
                <c:pt idx="15">
                  <c:v>21.013893751780348</c:v>
                </c:pt>
                <c:pt idx="16">
                  <c:v>20.08970730911426</c:v>
                </c:pt>
                <c:pt idx="17">
                  <c:v>19.894334956965402</c:v>
                </c:pt>
                <c:pt idx="18">
                  <c:v>20.408968531860484</c:v>
                </c:pt>
                <c:pt idx="19">
                  <c:v>19.99464424247445</c:v>
                </c:pt>
                <c:pt idx="20">
                  <c:v>19.483085384893663</c:v>
                </c:pt>
                <c:pt idx="21">
                  <c:v>18.847974879057027</c:v>
                </c:pt>
                <c:pt idx="22">
                  <c:v>17.878698864819274</c:v>
                </c:pt>
                <c:pt idx="23">
                  <c:v>17.954135400572174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'VALOR PROD Y EXPO'!$T$29</c:f>
              <c:strCache>
                <c:ptCount val="1"/>
                <c:pt idx="0">
                  <c:v>Estable </c:v>
                </c:pt>
              </c:strCache>
            </c:strRef>
          </c:tx>
          <c:spPr>
            <a:ln w="38100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'VALOR PROD Y EXPO'!$Q$30:$Q$53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'VALOR PROD Y EXPO'!$T$30:$T$53</c:f>
              <c:numCache>
                <c:formatCode>0.0</c:formatCode>
                <c:ptCount val="24"/>
                <c:pt idx="0">
                  <c:v>45.055160168892421</c:v>
                </c:pt>
                <c:pt idx="1">
                  <c:v>49.527927090387358</c:v>
                </c:pt>
                <c:pt idx="2">
                  <c:v>46.239675918201684</c:v>
                </c:pt>
                <c:pt idx="3">
                  <c:v>46.239675918201684</c:v>
                </c:pt>
                <c:pt idx="4">
                  <c:v>46.239675918201684</c:v>
                </c:pt>
                <c:pt idx="5">
                  <c:v>46.239675918201684</c:v>
                </c:pt>
                <c:pt idx="6">
                  <c:v>46.239675918201684</c:v>
                </c:pt>
                <c:pt idx="7">
                  <c:v>46.239675918201684</c:v>
                </c:pt>
                <c:pt idx="8">
                  <c:v>46.239675918201684</c:v>
                </c:pt>
                <c:pt idx="9">
                  <c:v>46.239675918201684</c:v>
                </c:pt>
                <c:pt idx="10">
                  <c:v>46.239675918201684</c:v>
                </c:pt>
                <c:pt idx="11">
                  <c:v>46.239675918201684</c:v>
                </c:pt>
                <c:pt idx="12">
                  <c:v>46.239675918201684</c:v>
                </c:pt>
                <c:pt idx="13">
                  <c:v>46.239675918201684</c:v>
                </c:pt>
                <c:pt idx="14">
                  <c:v>46.239675918201684</c:v>
                </c:pt>
                <c:pt idx="15">
                  <c:v>46.239675918201684</c:v>
                </c:pt>
                <c:pt idx="16">
                  <c:v>46.239675918201684</c:v>
                </c:pt>
                <c:pt idx="17">
                  <c:v>46.239675918201684</c:v>
                </c:pt>
                <c:pt idx="18">
                  <c:v>46.239675918201684</c:v>
                </c:pt>
                <c:pt idx="19">
                  <c:v>46.239675918201684</c:v>
                </c:pt>
                <c:pt idx="20">
                  <c:v>46.239675918201684</c:v>
                </c:pt>
                <c:pt idx="21">
                  <c:v>46.239675918201684</c:v>
                </c:pt>
                <c:pt idx="22">
                  <c:v>46.239675918201684</c:v>
                </c:pt>
                <c:pt idx="23">
                  <c:v>46.239675918201684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62975680"/>
        <c:axId val="662976240"/>
      </c:lineChart>
      <c:catAx>
        <c:axId val="662975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CO"/>
          </a:p>
        </c:txPr>
        <c:crossAx val="662976240"/>
        <c:crosses val="autoZero"/>
        <c:auto val="1"/>
        <c:lblAlgn val="ctr"/>
        <c:lblOffset val="100"/>
        <c:noMultiLvlLbl val="0"/>
      </c:catAx>
      <c:valAx>
        <c:axId val="6629762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USD Miles de Millones</a:t>
                </a:r>
              </a:p>
            </c:rich>
          </c:tx>
          <c:overlay val="0"/>
        </c:title>
        <c:numFmt formatCode="0.0" sourceLinked="1"/>
        <c:majorTickMark val="out"/>
        <c:minorTickMark val="none"/>
        <c:tickLblPos val="nextTo"/>
        <c:crossAx val="66297568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3"/>
          <c:order val="0"/>
          <c:tx>
            <c:strRef>
              <c:f>'VALOR PROD Y EXPO'!$AA$29</c:f>
              <c:strCache>
                <c:ptCount val="1"/>
                <c:pt idx="0">
                  <c:v>Alto</c:v>
                </c:pt>
              </c:strCache>
            </c:strRef>
          </c:tx>
          <c:spPr>
            <a:ln w="38100">
              <a:solidFill>
                <a:srgbClr val="92D050"/>
              </a:solidFill>
            </a:ln>
          </c:spPr>
          <c:marker>
            <c:symbol val="none"/>
          </c:marker>
          <c:dLbls>
            <c:dLbl>
              <c:idx val="23"/>
              <c:layout>
                <c:manualLayout>
                  <c:x val="-3.0813590394700257E-2"/>
                  <c:y val="-3.03274247479215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/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'VALOR PROD Y EXPO'!$W$30:$W$53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'VALOR PROD Y EXPO'!$AA$30:$AA$53</c:f>
              <c:numCache>
                <c:formatCode>0.0</c:formatCode>
                <c:ptCount val="24"/>
                <c:pt idx="0">
                  <c:v>31.558</c:v>
                </c:pt>
                <c:pt idx="1">
                  <c:v>32.482999999999997</c:v>
                </c:pt>
                <c:pt idx="2">
                  <c:v>28.13103790432606</c:v>
                </c:pt>
                <c:pt idx="3">
                  <c:v>28.524133064740539</c:v>
                </c:pt>
                <c:pt idx="4">
                  <c:v>32.386877120662774</c:v>
                </c:pt>
                <c:pt idx="5">
                  <c:v>34.21767026451797</c:v>
                </c:pt>
                <c:pt idx="6">
                  <c:v>33.308744746458366</c:v>
                </c:pt>
                <c:pt idx="7">
                  <c:v>31.616597829423942</c:v>
                </c:pt>
                <c:pt idx="8">
                  <c:v>30.234014677347513</c:v>
                </c:pt>
                <c:pt idx="9">
                  <c:v>29.035845566135187</c:v>
                </c:pt>
                <c:pt idx="10">
                  <c:v>30.874624921480805</c:v>
                </c:pt>
                <c:pt idx="11">
                  <c:v>32.834969041558658</c:v>
                </c:pt>
                <c:pt idx="12">
                  <c:v>32.211840437391949</c:v>
                </c:pt>
                <c:pt idx="13">
                  <c:v>33.906849053810014</c:v>
                </c:pt>
                <c:pt idx="14">
                  <c:v>33.558375630156419</c:v>
                </c:pt>
                <c:pt idx="15">
                  <c:v>33.498839630128089</c:v>
                </c:pt>
                <c:pt idx="16">
                  <c:v>32.073412356703038</c:v>
                </c:pt>
                <c:pt idx="17">
                  <c:v>31.682539371466742</c:v>
                </c:pt>
                <c:pt idx="18">
                  <c:v>33.180254123961049</c:v>
                </c:pt>
                <c:pt idx="19">
                  <c:v>32.51250279809107</c:v>
                </c:pt>
                <c:pt idx="20">
                  <c:v>31.837383185317627</c:v>
                </c:pt>
                <c:pt idx="21">
                  <c:v>30.906719540093999</c:v>
                </c:pt>
                <c:pt idx="22">
                  <c:v>29.225759149869273</c:v>
                </c:pt>
                <c:pt idx="23">
                  <c:v>29.704777659350416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'VALOR PROD Y EXPO'!$X$29</c:f>
              <c:strCache>
                <c:ptCount val="1"/>
                <c:pt idx="0">
                  <c:v>Base</c:v>
                </c:pt>
              </c:strCache>
            </c:strRef>
          </c:tx>
          <c:spPr>
            <a:ln w="38100">
              <a:solidFill>
                <a:srgbClr val="6699FF"/>
              </a:solidFill>
            </a:ln>
          </c:spPr>
          <c:marker>
            <c:symbol val="none"/>
          </c:marker>
          <c:dLbls>
            <c:dLbl>
              <c:idx val="23"/>
              <c:layout>
                <c:manualLayout>
                  <c:x val="-3.0813590394700257E-2"/>
                  <c:y val="-3.7066852469681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/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'VALOR PROD Y EXPO'!$W$30:$W$53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'VALOR PROD Y EXPO'!$X$30:$X$53</c:f>
              <c:numCache>
                <c:formatCode>0.0</c:formatCode>
                <c:ptCount val="24"/>
                <c:pt idx="0">
                  <c:v>31.558</c:v>
                </c:pt>
                <c:pt idx="1">
                  <c:v>32.482999999999997</c:v>
                </c:pt>
                <c:pt idx="2">
                  <c:v>28.131169346522054</c:v>
                </c:pt>
                <c:pt idx="3">
                  <c:v>23.985448862508441</c:v>
                </c:pt>
                <c:pt idx="4">
                  <c:v>24.977234995617223</c:v>
                </c:pt>
                <c:pt idx="5">
                  <c:v>24.323608246014256</c:v>
                </c:pt>
                <c:pt idx="6">
                  <c:v>23.37589063068372</c:v>
                </c:pt>
                <c:pt idx="7">
                  <c:v>21.578550862689397</c:v>
                </c:pt>
                <c:pt idx="8">
                  <c:v>20.080029584959352</c:v>
                </c:pt>
                <c:pt idx="9">
                  <c:v>18.739964984523265</c:v>
                </c:pt>
                <c:pt idx="10">
                  <c:v>19.366430380546849</c:v>
                </c:pt>
                <c:pt idx="11">
                  <c:v>20.427631968002053</c:v>
                </c:pt>
                <c:pt idx="12">
                  <c:v>19.262504445291356</c:v>
                </c:pt>
                <c:pt idx="13">
                  <c:v>20.437236955981152</c:v>
                </c:pt>
                <c:pt idx="14">
                  <c:v>19.976879487447661</c:v>
                </c:pt>
                <c:pt idx="15">
                  <c:v>19.675480103260284</c:v>
                </c:pt>
                <c:pt idx="16">
                  <c:v>18.353108970540465</c:v>
                </c:pt>
                <c:pt idx="17">
                  <c:v>17.907225848641737</c:v>
                </c:pt>
                <c:pt idx="18">
                  <c:v>18.958569202206661</c:v>
                </c:pt>
                <c:pt idx="19">
                  <c:v>18.258808141209514</c:v>
                </c:pt>
                <c:pt idx="20">
                  <c:v>17.515076266245622</c:v>
                </c:pt>
                <c:pt idx="21">
                  <c:v>16.583177632354275</c:v>
                </c:pt>
                <c:pt idx="22">
                  <c:v>15.084036368853619</c:v>
                </c:pt>
                <c:pt idx="23">
                  <c:v>15.26494354793684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'VALOR PROD Y EXPO'!$Y$29</c:f>
              <c:strCache>
                <c:ptCount val="1"/>
                <c:pt idx="0">
                  <c:v>Bajo</c:v>
                </c:pt>
              </c:strCache>
            </c:strRef>
          </c:tx>
          <c:spPr>
            <a:ln w="38100">
              <a:solidFill>
                <a:srgbClr val="C00000"/>
              </a:solidFill>
            </a:ln>
          </c:spPr>
          <c:marker>
            <c:symbol val="none"/>
          </c:marker>
          <c:dLbls>
            <c:dLbl>
              <c:idx val="23"/>
              <c:layout>
                <c:manualLayout>
                  <c:x val="-4.6220385592050384E-2"/>
                  <c:y val="3.7066852469681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/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'VALOR PROD Y EXPO'!$W$30:$W$53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'VALOR PROD Y EXPO'!$Y$30:$Y$53</c:f>
              <c:numCache>
                <c:formatCode>0.0</c:formatCode>
                <c:ptCount val="24"/>
                <c:pt idx="0">
                  <c:v>31.558</c:v>
                </c:pt>
                <c:pt idx="1">
                  <c:v>32.482999999999997</c:v>
                </c:pt>
                <c:pt idx="2">
                  <c:v>28.131300788718043</c:v>
                </c:pt>
                <c:pt idx="3">
                  <c:v>20.116542785190859</c:v>
                </c:pt>
                <c:pt idx="4">
                  <c:v>20.400628703179553</c:v>
                </c:pt>
                <c:pt idx="5">
                  <c:v>19.353935603792138</c:v>
                </c:pt>
                <c:pt idx="6">
                  <c:v>17.734060097331433</c:v>
                </c:pt>
                <c:pt idx="7">
                  <c:v>15.625930180621308</c:v>
                </c:pt>
                <c:pt idx="8">
                  <c:v>14.027291059577637</c:v>
                </c:pt>
                <c:pt idx="9">
                  <c:v>12.703322427031578</c:v>
                </c:pt>
                <c:pt idx="10">
                  <c:v>10.678998627530602</c:v>
                </c:pt>
                <c:pt idx="11">
                  <c:v>10.083560043052179</c:v>
                </c:pt>
                <c:pt idx="12">
                  <c:v>8.2910860598745728</c:v>
                </c:pt>
                <c:pt idx="13">
                  <c:v>8.5329122638212667</c:v>
                </c:pt>
                <c:pt idx="14">
                  <c:v>8.372329570122286</c:v>
                </c:pt>
                <c:pt idx="15">
                  <c:v>8.2374463506978959</c:v>
                </c:pt>
                <c:pt idx="16">
                  <c:v>7.8751652651727886</c:v>
                </c:pt>
                <c:pt idx="17">
                  <c:v>7.7985793031304382</c:v>
                </c:pt>
                <c:pt idx="18">
                  <c:v>8.0003156644893121</c:v>
                </c:pt>
                <c:pt idx="19">
                  <c:v>7.8379005430499848</c:v>
                </c:pt>
                <c:pt idx="20">
                  <c:v>7.6373694708783155</c:v>
                </c:pt>
                <c:pt idx="21">
                  <c:v>7.388406152590357</c:v>
                </c:pt>
                <c:pt idx="22">
                  <c:v>7.008449955009155</c:v>
                </c:pt>
                <c:pt idx="23">
                  <c:v>7.0380210770242915</c:v>
                </c:pt>
              </c:numCache>
            </c:numRef>
          </c:val>
          <c:smooth val="0"/>
        </c:ser>
        <c:ser>
          <c:idx val="2"/>
          <c:order val="3"/>
          <c:tx>
            <c:strRef>
              <c:f>'VALOR PROD Y EXPO'!$Z$29</c:f>
              <c:strCache>
                <c:ptCount val="1"/>
                <c:pt idx="0">
                  <c:v>Estable </c:v>
                </c:pt>
              </c:strCache>
            </c:strRef>
          </c:tx>
          <c:spPr>
            <a:ln w="38100">
              <a:solidFill>
                <a:schemeClr val="accent6">
                  <a:lumMod val="50000"/>
                </a:schemeClr>
              </a:solidFill>
              <a:prstDash val="sysDot"/>
            </a:ln>
          </c:spPr>
          <c:marker>
            <c:symbol val="none"/>
          </c:marker>
          <c:dLbls>
            <c:dLbl>
              <c:idx val="2"/>
              <c:layout>
                <c:manualLayout>
                  <c:x val="-3.3894949434170256E-2"/>
                  <c:y val="-5.72851356349628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/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'VALOR PROD Y EXPO'!$W$30:$W$53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'VALOR PROD Y EXPO'!$Z$30:$Z$53</c:f>
              <c:numCache>
                <c:formatCode>0.0</c:formatCode>
                <c:ptCount val="24"/>
                <c:pt idx="0">
                  <c:v>31.558</c:v>
                </c:pt>
                <c:pt idx="1">
                  <c:v>32.482999999999997</c:v>
                </c:pt>
                <c:pt idx="2">
                  <c:v>28.130906462130053</c:v>
                </c:pt>
                <c:pt idx="3">
                  <c:v>27.828778921674218</c:v>
                </c:pt>
                <c:pt idx="4">
                  <c:v>27.828778921674218</c:v>
                </c:pt>
                <c:pt idx="5">
                  <c:v>27.828778921674218</c:v>
                </c:pt>
                <c:pt idx="6">
                  <c:v>27.828778921674218</c:v>
                </c:pt>
                <c:pt idx="7">
                  <c:v>27.828778921674218</c:v>
                </c:pt>
                <c:pt idx="8">
                  <c:v>27.828778921674218</c:v>
                </c:pt>
                <c:pt idx="9">
                  <c:v>27.828778921674218</c:v>
                </c:pt>
                <c:pt idx="10">
                  <c:v>27.828778921674218</c:v>
                </c:pt>
                <c:pt idx="11">
                  <c:v>27.828778921674218</c:v>
                </c:pt>
                <c:pt idx="12">
                  <c:v>27.828778921674218</c:v>
                </c:pt>
                <c:pt idx="13">
                  <c:v>27.828778921674218</c:v>
                </c:pt>
                <c:pt idx="14">
                  <c:v>27.828778921674218</c:v>
                </c:pt>
                <c:pt idx="15">
                  <c:v>27.828778921674218</c:v>
                </c:pt>
                <c:pt idx="16">
                  <c:v>27.828778921674218</c:v>
                </c:pt>
                <c:pt idx="17">
                  <c:v>27.828778921674218</c:v>
                </c:pt>
                <c:pt idx="18">
                  <c:v>27.828778921674218</c:v>
                </c:pt>
                <c:pt idx="19">
                  <c:v>27.828778921674218</c:v>
                </c:pt>
                <c:pt idx="20">
                  <c:v>27.828778921674218</c:v>
                </c:pt>
                <c:pt idx="21">
                  <c:v>27.828778921674218</c:v>
                </c:pt>
                <c:pt idx="22">
                  <c:v>27.828778921674218</c:v>
                </c:pt>
                <c:pt idx="23">
                  <c:v>27.828778921674218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62980160"/>
        <c:axId val="662980720"/>
      </c:lineChart>
      <c:catAx>
        <c:axId val="662980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s-CO"/>
          </a:p>
        </c:txPr>
        <c:crossAx val="662980720"/>
        <c:crosses val="autoZero"/>
        <c:auto val="1"/>
        <c:lblAlgn val="ctr"/>
        <c:lblOffset val="100"/>
        <c:noMultiLvlLbl val="0"/>
      </c:catAx>
      <c:valAx>
        <c:axId val="662980720"/>
        <c:scaling>
          <c:orientation val="minMax"/>
          <c:max val="6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USD Miles de Millones</a:t>
                </a:r>
              </a:p>
            </c:rich>
          </c:tx>
          <c:overlay val="0"/>
        </c:title>
        <c:numFmt formatCode="0.0" sourceLinked="1"/>
        <c:majorTickMark val="out"/>
        <c:minorTickMark val="none"/>
        <c:tickLblPos val="nextTo"/>
        <c:crossAx val="662980160"/>
        <c:crosses val="autoZero"/>
        <c:crossBetween val="between"/>
        <c:majorUnit val="5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3"/>
          <c:order val="0"/>
          <c:tx>
            <c:strRef>
              <c:f>'Rentas Petroleras'!$B$29</c:f>
              <c:strCache>
                <c:ptCount val="1"/>
                <c:pt idx="0">
                  <c:v>Escenario Alto</c:v>
                </c:pt>
              </c:strCache>
            </c:strRef>
          </c:tx>
          <c:spPr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solidFill>
                <a:sysClr val="windowText" lastClr="000000"/>
              </a:solidFill>
            </a:ln>
          </c:spPr>
          <c:cat>
            <c:numRef>
              <c:f>'Rentas Petroleras'!$C$25:$Z$25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'Rentas Petroleras'!$C$29:$Z$29</c:f>
              <c:numCache>
                <c:formatCode>0.0%</c:formatCode>
                <c:ptCount val="24"/>
                <c:pt idx="0">
                  <c:v>3.3000000000000002E-2</c:v>
                </c:pt>
                <c:pt idx="1">
                  <c:v>3.7999999999999999E-2</c:v>
                </c:pt>
                <c:pt idx="2">
                  <c:v>3.5999999999999997E-2</c:v>
                </c:pt>
                <c:pt idx="3">
                  <c:v>3.4625195458709519E-2</c:v>
                </c:pt>
                <c:pt idx="4">
                  <c:v>3.6464287814058936E-2</c:v>
                </c:pt>
                <c:pt idx="5">
                  <c:v>3.7436541196122282E-2</c:v>
                </c:pt>
                <c:pt idx="6">
                  <c:v>3.7134498600727636E-2</c:v>
                </c:pt>
                <c:pt idx="7">
                  <c:v>3.6437333613704104E-2</c:v>
                </c:pt>
                <c:pt idx="8">
                  <c:v>3.5869851896242137E-2</c:v>
                </c:pt>
                <c:pt idx="9">
                  <c:v>3.5374375319984608E-2</c:v>
                </c:pt>
                <c:pt idx="10">
                  <c:v>3.658543801733237E-2</c:v>
                </c:pt>
                <c:pt idx="11">
                  <c:v>3.7710731891229261E-2</c:v>
                </c:pt>
                <c:pt idx="12">
                  <c:v>3.7585889202969146E-2</c:v>
                </c:pt>
                <c:pt idx="13">
                  <c:v>3.8552519612146709E-2</c:v>
                </c:pt>
                <c:pt idx="14">
                  <c:v>3.8611012715116071E-2</c:v>
                </c:pt>
                <c:pt idx="15">
                  <c:v>3.9126773840451524E-2</c:v>
                </c:pt>
                <c:pt idx="16">
                  <c:v>3.8727105880539188E-2</c:v>
                </c:pt>
                <c:pt idx="17">
                  <c:v>3.8707538601003087E-2</c:v>
                </c:pt>
                <c:pt idx="18">
                  <c:v>3.9402087023822988E-2</c:v>
                </c:pt>
                <c:pt idx="19">
                  <c:v>3.9176798883677526E-2</c:v>
                </c:pt>
                <c:pt idx="20">
                  <c:v>3.8992674184065823E-2</c:v>
                </c:pt>
                <c:pt idx="21">
                  <c:v>3.8662650291349507E-2</c:v>
                </c:pt>
                <c:pt idx="22">
                  <c:v>3.8086174794968883E-2</c:v>
                </c:pt>
                <c:pt idx="23">
                  <c:v>3.8459660556753809E-2</c:v>
                </c:pt>
              </c:numCache>
            </c:numRef>
          </c:val>
        </c:ser>
        <c:ser>
          <c:idx val="2"/>
          <c:order val="1"/>
          <c:tx>
            <c:strRef>
              <c:f>'Rentas Petroleras'!$B$28</c:f>
              <c:strCache>
                <c:ptCount val="1"/>
                <c:pt idx="0">
                  <c:v>Escenario Estable</c:v>
                </c:pt>
              </c:strCache>
            </c:strRef>
          </c:tx>
          <c:spPr>
            <a:noFill/>
            <a:ln w="28575">
              <a:solidFill>
                <a:sysClr val="windowText" lastClr="000000"/>
              </a:solidFill>
              <a:prstDash val="sysDot"/>
            </a:ln>
          </c:spPr>
          <c:cat>
            <c:numRef>
              <c:f>'Rentas Petroleras'!$C$25:$Z$25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'Rentas Petroleras'!$C$28:$Z$28</c:f>
              <c:numCache>
                <c:formatCode>0.0%</c:formatCode>
                <c:ptCount val="24"/>
                <c:pt idx="0">
                  <c:v>3.3000000000000002E-2</c:v>
                </c:pt>
                <c:pt idx="1">
                  <c:v>3.7999999999999999E-2</c:v>
                </c:pt>
                <c:pt idx="2">
                  <c:v>3.5999999999999997E-2</c:v>
                </c:pt>
                <c:pt idx="3">
                  <c:v>3.5999999999999997E-2</c:v>
                </c:pt>
                <c:pt idx="4">
                  <c:v>3.5999999999999997E-2</c:v>
                </c:pt>
                <c:pt idx="5">
                  <c:v>3.5999999999999997E-2</c:v>
                </c:pt>
                <c:pt idx="6">
                  <c:v>3.5999999999999997E-2</c:v>
                </c:pt>
                <c:pt idx="7">
                  <c:v>3.5999999999999997E-2</c:v>
                </c:pt>
                <c:pt idx="8">
                  <c:v>3.5999999999999997E-2</c:v>
                </c:pt>
                <c:pt idx="9">
                  <c:v>3.5999999999999997E-2</c:v>
                </c:pt>
                <c:pt idx="10">
                  <c:v>3.5999999999999997E-2</c:v>
                </c:pt>
                <c:pt idx="11">
                  <c:v>3.5999999999999997E-2</c:v>
                </c:pt>
                <c:pt idx="12">
                  <c:v>3.5999999999999997E-2</c:v>
                </c:pt>
                <c:pt idx="13">
                  <c:v>3.5999999999999997E-2</c:v>
                </c:pt>
                <c:pt idx="14">
                  <c:v>3.5999999999999997E-2</c:v>
                </c:pt>
                <c:pt idx="15">
                  <c:v>3.5999999999999997E-2</c:v>
                </c:pt>
                <c:pt idx="16">
                  <c:v>3.5999999999999997E-2</c:v>
                </c:pt>
                <c:pt idx="17">
                  <c:v>3.5999999999999997E-2</c:v>
                </c:pt>
                <c:pt idx="18">
                  <c:v>3.5999999999999997E-2</c:v>
                </c:pt>
                <c:pt idx="19">
                  <c:v>3.5999999999999997E-2</c:v>
                </c:pt>
                <c:pt idx="20">
                  <c:v>3.5999999999999997E-2</c:v>
                </c:pt>
                <c:pt idx="21">
                  <c:v>3.5999999999999997E-2</c:v>
                </c:pt>
                <c:pt idx="22">
                  <c:v>3.5999999999999997E-2</c:v>
                </c:pt>
                <c:pt idx="23">
                  <c:v>3.5999999999999997E-2</c:v>
                </c:pt>
              </c:numCache>
            </c:numRef>
          </c:val>
        </c:ser>
        <c:ser>
          <c:idx val="0"/>
          <c:order val="2"/>
          <c:tx>
            <c:strRef>
              <c:f>'Rentas Petroleras'!$B$26</c:f>
              <c:strCache>
                <c:ptCount val="1"/>
                <c:pt idx="0">
                  <c:v>Escenario Base</c:v>
                </c:pt>
              </c:strCache>
            </c:strRef>
          </c:tx>
          <c:spPr>
            <a:gradFill flip="none" rotWithShape="1">
              <a:gsLst>
                <a:gs pos="0">
                  <a:srgbClr val="6DBBFB">
                    <a:shade val="30000"/>
                    <a:satMod val="115000"/>
                  </a:srgbClr>
                </a:gs>
                <a:gs pos="50000">
                  <a:srgbClr val="6DBBFB">
                    <a:shade val="67500"/>
                    <a:satMod val="115000"/>
                  </a:srgbClr>
                </a:gs>
                <a:gs pos="100000">
                  <a:srgbClr val="6DBBFB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002060"/>
              </a:solidFill>
            </a:ln>
          </c:spPr>
          <c:cat>
            <c:numRef>
              <c:f>'Rentas Petroleras'!$C$25:$Z$25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'Rentas Petroleras'!$C$26:$Z$26</c:f>
              <c:numCache>
                <c:formatCode>0.0%</c:formatCode>
                <c:ptCount val="24"/>
                <c:pt idx="0">
                  <c:v>3.3000000000000002E-2</c:v>
                </c:pt>
                <c:pt idx="1">
                  <c:v>3.7999999999999999E-2</c:v>
                </c:pt>
                <c:pt idx="2">
                  <c:v>3.5999999999999997E-2</c:v>
                </c:pt>
                <c:pt idx="3">
                  <c:v>3.1202967537391189E-2</c:v>
                </c:pt>
                <c:pt idx="4">
                  <c:v>3.1637502637249917E-2</c:v>
                </c:pt>
                <c:pt idx="5">
                  <c:v>3.1367831812585782E-2</c:v>
                </c:pt>
                <c:pt idx="6">
                  <c:v>3.0907046129776804E-2</c:v>
                </c:pt>
                <c:pt idx="7">
                  <c:v>2.9909243985520875E-2</c:v>
                </c:pt>
                <c:pt idx="8">
                  <c:v>2.9088755815544487E-2</c:v>
                </c:pt>
                <c:pt idx="9">
                  <c:v>2.8362933479008808E-2</c:v>
                </c:pt>
                <c:pt idx="10">
                  <c:v>2.8997482011724002E-2</c:v>
                </c:pt>
                <c:pt idx="11">
                  <c:v>2.979260345709988E-2</c:v>
                </c:pt>
                <c:pt idx="12">
                  <c:v>2.9326950515841929E-2</c:v>
                </c:pt>
                <c:pt idx="13">
                  <c:v>3.0173639764397134E-2</c:v>
                </c:pt>
                <c:pt idx="14">
                  <c:v>3.0181986628602924E-2</c:v>
                </c:pt>
                <c:pt idx="15">
                  <c:v>3.0524954130596211E-2</c:v>
                </c:pt>
                <c:pt idx="16">
                  <c:v>3.0143436214273935E-2</c:v>
                </c:pt>
                <c:pt idx="17">
                  <c:v>3.0148786926375303E-2</c:v>
                </c:pt>
                <c:pt idx="18">
                  <c:v>3.0814108068395955E-2</c:v>
                </c:pt>
                <c:pt idx="19">
                  <c:v>3.0657874053607349E-2</c:v>
                </c:pt>
                <c:pt idx="20">
                  <c:v>3.0545094622108273E-2</c:v>
                </c:pt>
                <c:pt idx="21">
                  <c:v>3.0348815164619347E-2</c:v>
                </c:pt>
                <c:pt idx="22">
                  <c:v>2.9989534704434544E-2</c:v>
                </c:pt>
                <c:pt idx="23">
                  <c:v>3.043817075652951E-2</c:v>
                </c:pt>
              </c:numCache>
            </c:numRef>
          </c:val>
        </c:ser>
        <c:ser>
          <c:idx val="1"/>
          <c:order val="3"/>
          <c:tx>
            <c:strRef>
              <c:f>'Rentas Petroleras'!$B$27</c:f>
              <c:strCache>
                <c:ptCount val="1"/>
                <c:pt idx="0">
                  <c:v>Escenario Bajo</c:v>
                </c:pt>
              </c:strCache>
            </c:strRef>
          </c:tx>
          <c:spPr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ysClr val="windowText" lastClr="000000"/>
              </a:solidFill>
            </a:ln>
          </c:spPr>
          <c:cat>
            <c:numRef>
              <c:f>'Rentas Petroleras'!$C$25:$Z$25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'Rentas Petroleras'!$C$27:$Z$27</c:f>
              <c:numCache>
                <c:formatCode>0.0%</c:formatCode>
                <c:ptCount val="24"/>
                <c:pt idx="0">
                  <c:v>3.3000000000000002E-2</c:v>
                </c:pt>
                <c:pt idx="1">
                  <c:v>3.7999999999999999E-2</c:v>
                </c:pt>
                <c:pt idx="2">
                  <c:v>3.5999999999999997E-2</c:v>
                </c:pt>
                <c:pt idx="3">
                  <c:v>2.7792396520641388E-2</c:v>
                </c:pt>
                <c:pt idx="4">
                  <c:v>2.7844719119514104E-2</c:v>
                </c:pt>
                <c:pt idx="5">
                  <c:v>2.7368755486083828E-2</c:v>
                </c:pt>
                <c:pt idx="6">
                  <c:v>2.6416250380969654E-2</c:v>
                </c:pt>
                <c:pt idx="7">
                  <c:v>2.5076505167721246E-2</c:v>
                </c:pt>
                <c:pt idx="8">
                  <c:v>2.4081686994270386E-2</c:v>
                </c:pt>
                <c:pt idx="9">
                  <c:v>2.3272410717803459E-2</c:v>
                </c:pt>
                <c:pt idx="10">
                  <c:v>2.2113952780280784E-2</c:v>
                </c:pt>
                <c:pt idx="11">
                  <c:v>2.1959565863016853E-2</c:v>
                </c:pt>
                <c:pt idx="12">
                  <c:v>2.1330579334403577E-2</c:v>
                </c:pt>
                <c:pt idx="13">
                  <c:v>2.1633490537664432E-2</c:v>
                </c:pt>
                <c:pt idx="14">
                  <c:v>2.1976984347678384E-2</c:v>
                </c:pt>
                <c:pt idx="15">
                  <c:v>2.2311317161590238E-2</c:v>
                </c:pt>
                <c:pt idx="16">
                  <c:v>2.2684617983369463E-2</c:v>
                </c:pt>
                <c:pt idx="17">
                  <c:v>2.30178899099838E-2</c:v>
                </c:pt>
                <c:pt idx="18">
                  <c:v>2.3345114076743168E-2</c:v>
                </c:pt>
                <c:pt idx="19">
                  <c:v>2.3663895001625641E-2</c:v>
                </c:pt>
                <c:pt idx="20">
                  <c:v>2.401870143346738E-2</c:v>
                </c:pt>
                <c:pt idx="21">
                  <c:v>2.4375219629254083E-2</c:v>
                </c:pt>
                <c:pt idx="22">
                  <c:v>2.477136049604766E-2</c:v>
                </c:pt>
                <c:pt idx="23">
                  <c:v>2.5256309299813349E-2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2984640"/>
        <c:axId val="662985200"/>
      </c:areaChart>
      <c:catAx>
        <c:axId val="662984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62985200"/>
        <c:crosses val="autoZero"/>
        <c:auto val="1"/>
        <c:lblAlgn val="ctr"/>
        <c:lblOffset val="100"/>
        <c:noMultiLvlLbl val="0"/>
      </c:catAx>
      <c:valAx>
        <c:axId val="662985200"/>
        <c:scaling>
          <c:orientation val="minMax"/>
          <c:min val="1.8000000000000002E-2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US" sz="1050"/>
                  <a:t>Ingresos fiscales petroleros (% PIB)</a:t>
                </a:r>
              </a:p>
            </c:rich>
          </c:tx>
          <c:overlay val="0"/>
        </c:title>
        <c:numFmt formatCode="0.0%" sourceLinked="1"/>
        <c:majorTickMark val="out"/>
        <c:minorTickMark val="none"/>
        <c:tickLblPos val="nextTo"/>
        <c:crossAx val="662984640"/>
        <c:crosses val="autoZero"/>
        <c:crossBetween val="midCat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389457793806097"/>
          <c:y val="6.1717636436874772E-2"/>
          <c:w val="0.79557987537407981"/>
          <c:h val="0.70571460843345335"/>
        </c:manualLayout>
      </c:layout>
      <c:areaChart>
        <c:grouping val="stacked"/>
        <c:varyColors val="0"/>
        <c:ser>
          <c:idx val="3"/>
          <c:order val="0"/>
          <c:tx>
            <c:strRef>
              <c:f>'Composición Ingresos1'!$A$50</c:f>
              <c:strCache>
                <c:ptCount val="1"/>
                <c:pt idx="0">
                  <c:v>Dividendos Ecopetrol</c:v>
                </c:pt>
              </c:strCache>
            </c:strRef>
          </c:tx>
          <c:spPr>
            <a:solidFill>
              <a:schemeClr val="tx1"/>
            </a:solidFill>
            <a:ln w="25400">
              <a:noFill/>
            </a:ln>
            <a:effectLst/>
          </c:spPr>
          <c:cat>
            <c:numRef>
              <c:f>'Composición Ingresos1'!$B$46:$W$46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'Composición Ingresos1'!$B$50:$W$50</c:f>
              <c:numCache>
                <c:formatCode>0.00%</c:formatCode>
                <c:ptCount val="22"/>
                <c:pt idx="0">
                  <c:v>-4.0064017977747141E-7</c:v>
                </c:pt>
                <c:pt idx="1">
                  <c:v>-2.797070562484202E-3</c:v>
                </c:pt>
                <c:pt idx="2">
                  <c:v>-2.5749927103337726E-3</c:v>
                </c:pt>
                <c:pt idx="3">
                  <c:v>-2.4540447002264435E-3</c:v>
                </c:pt>
                <c:pt idx="4">
                  <c:v>-2.3981254520837724E-3</c:v>
                </c:pt>
                <c:pt idx="5">
                  <c:v>-2.4101886313013954E-3</c:v>
                </c:pt>
                <c:pt idx="6">
                  <c:v>-2.3827197381333307E-3</c:v>
                </c:pt>
                <c:pt idx="7">
                  <c:v>-2.3276169276614713E-3</c:v>
                </c:pt>
                <c:pt idx="8">
                  <c:v>-2.0958769566071286E-3</c:v>
                </c:pt>
                <c:pt idx="9">
                  <c:v>-1.8420988146083481E-3</c:v>
                </c:pt>
                <c:pt idx="10">
                  <c:v>-1.7938871151025639E-3</c:v>
                </c:pt>
                <c:pt idx="11">
                  <c:v>-1.565162154556177E-3</c:v>
                </c:pt>
                <c:pt idx="12">
                  <c:v>-1.4750822815775243E-3</c:v>
                </c:pt>
                <c:pt idx="13">
                  <c:v>-1.3733692006496871E-3</c:v>
                </c:pt>
                <c:pt idx="14">
                  <c:v>-1.335278400175801E-3</c:v>
                </c:pt>
                <c:pt idx="15">
                  <c:v>-1.2400551398739669E-3</c:v>
                </c:pt>
                <c:pt idx="16">
                  <c:v>-1.0738245398247085E-3</c:v>
                </c:pt>
                <c:pt idx="17">
                  <c:v>-9.9986936876276904E-4</c:v>
                </c:pt>
                <c:pt idx="18">
                  <c:v>-9.2629583987876608E-4</c:v>
                </c:pt>
                <c:pt idx="19">
                  <c:v>-8.6239085090641758E-4</c:v>
                </c:pt>
                <c:pt idx="20">
                  <c:v>-8.2143190249408388E-4</c:v>
                </c:pt>
                <c:pt idx="21">
                  <c:v>-7.242095416552111E-4</c:v>
                </c:pt>
              </c:numCache>
            </c:numRef>
          </c:val>
        </c:ser>
        <c:ser>
          <c:idx val="0"/>
          <c:order val="1"/>
          <c:tx>
            <c:strRef>
              <c:f>'Composición Ingresos1'!$A$47</c:f>
              <c:strCache>
                <c:ptCount val="1"/>
                <c:pt idx="0">
                  <c:v>Impuesto de Renta Ecopetrol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c:spPr>
          <c:cat>
            <c:numRef>
              <c:f>'Composición Ingresos1'!$B$46:$W$46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'Composición Ingresos1'!$B$47:$W$47</c:f>
              <c:numCache>
                <c:formatCode>0.00%</c:formatCode>
                <c:ptCount val="22"/>
                <c:pt idx="0">
                  <c:v>-3.4700149774483102E-6</c:v>
                </c:pt>
                <c:pt idx="1">
                  <c:v>-1.8011687502291936E-3</c:v>
                </c:pt>
                <c:pt idx="2">
                  <c:v>-1.6102301580386037E-3</c:v>
                </c:pt>
                <c:pt idx="3">
                  <c:v>-1.5673360430972713E-3</c:v>
                </c:pt>
                <c:pt idx="4">
                  <c:v>-1.6201907729272401E-3</c:v>
                </c:pt>
                <c:pt idx="5">
                  <c:v>-1.7745738990154816E-3</c:v>
                </c:pt>
                <c:pt idx="6">
                  <c:v>-1.8590196261343075E-3</c:v>
                </c:pt>
                <c:pt idx="7">
                  <c:v>-1.8940514977878655E-3</c:v>
                </c:pt>
                <c:pt idx="8">
                  <c:v>-1.6307487001108855E-3</c:v>
                </c:pt>
                <c:pt idx="9">
                  <c:v>-1.3247521996035388E-3</c:v>
                </c:pt>
                <c:pt idx="10">
                  <c:v>-1.3388719194385394E-3</c:v>
                </c:pt>
                <c:pt idx="11">
                  <c:v>-1.0653002206119609E-3</c:v>
                </c:pt>
                <c:pt idx="12">
                  <c:v>-1.0086060680372846E-3</c:v>
                </c:pt>
                <c:pt idx="13">
                  <c:v>-9.3135449715453771E-4</c:v>
                </c:pt>
                <c:pt idx="14">
                  <c:v>-9.5247395046896017E-4</c:v>
                </c:pt>
                <c:pt idx="15">
                  <c:v>-8.8102674810853175E-4</c:v>
                </c:pt>
                <c:pt idx="16">
                  <c:v>-6.9492691082758285E-4</c:v>
                </c:pt>
                <c:pt idx="17">
                  <c:v>-6.520287754035797E-4</c:v>
                </c:pt>
                <c:pt idx="18">
                  <c:v>-6.0685898108249654E-4</c:v>
                </c:pt>
                <c:pt idx="19">
                  <c:v>-5.7384223054546962E-4</c:v>
                </c:pt>
                <c:pt idx="20">
                  <c:v>-5.7371189573547036E-4</c:v>
                </c:pt>
                <c:pt idx="21">
                  <c:v>-4.8104601583149123E-4</c:v>
                </c:pt>
              </c:numCache>
            </c:numRef>
          </c:val>
        </c:ser>
        <c:ser>
          <c:idx val="1"/>
          <c:order val="2"/>
          <c:tx>
            <c:strRef>
              <c:f>'Composición Ingresos1'!$A$48</c:f>
              <c:strCache>
                <c:ptCount val="1"/>
                <c:pt idx="0">
                  <c:v>Impuesto de Renta Privados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c:spPr>
          <c:cat>
            <c:numRef>
              <c:f>'Composición Ingresos1'!$B$46:$W$46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'Composición Ingresos1'!$B$48:$W$48</c:f>
              <c:numCache>
                <c:formatCode>0.00%</c:formatCode>
                <c:ptCount val="22"/>
                <c:pt idx="0">
                  <c:v>-1.1836323009365227E-6</c:v>
                </c:pt>
                <c:pt idx="1">
                  <c:v>-4.2301537155370935E-4</c:v>
                </c:pt>
                <c:pt idx="2">
                  <c:v>-5.3900785428436654E-5</c:v>
                </c:pt>
                <c:pt idx="3">
                  <c:v>-2.4789848568109981E-4</c:v>
                </c:pt>
                <c:pt idx="4">
                  <c:v>-4.674648566982036E-4</c:v>
                </c:pt>
                <c:pt idx="5">
                  <c:v>-8.6843482734902605E-4</c:v>
                </c:pt>
                <c:pt idx="6">
                  <c:v>-1.1597794913883752E-3</c:v>
                </c:pt>
                <c:pt idx="7">
                  <c:v>-1.3834145880780035E-3</c:v>
                </c:pt>
                <c:pt idx="8">
                  <c:v>-1.212511135492666E-3</c:v>
                </c:pt>
                <c:pt idx="9">
                  <c:v>-9.8697560824605808E-4</c:v>
                </c:pt>
                <c:pt idx="10">
                  <c:v>-1.1362852389527991E-3</c:v>
                </c:pt>
                <c:pt idx="11">
                  <c:v>-9.1249941099189697E-4</c:v>
                </c:pt>
                <c:pt idx="12">
                  <c:v>-9.2970300740143693E-4</c:v>
                </c:pt>
                <c:pt idx="13">
                  <c:v>-9.2223563628327822E-4</c:v>
                </c:pt>
                <c:pt idx="14">
                  <c:v>-1.0174958596749855E-3</c:v>
                </c:pt>
                <c:pt idx="15">
                  <c:v>-9.9691799753690176E-4</c:v>
                </c:pt>
                <c:pt idx="16">
                  <c:v>-8.2503940105797141E-4</c:v>
                </c:pt>
                <c:pt idx="17">
                  <c:v>-8.2637655973514428E-4</c:v>
                </c:pt>
                <c:pt idx="18">
                  <c:v>-8.2289462339919697E-4</c:v>
                </c:pt>
                <c:pt idx="19">
                  <c:v>-8.2279765036722742E-4</c:v>
                </c:pt>
                <c:pt idx="20">
                  <c:v>-8.4754729656434246E-4</c:v>
                </c:pt>
                <c:pt idx="21">
                  <c:v>-7.6131882298156254E-4</c:v>
                </c:pt>
              </c:numCache>
            </c:numRef>
          </c:val>
        </c:ser>
        <c:ser>
          <c:idx val="2"/>
          <c:order val="3"/>
          <c:tx>
            <c:strRef>
              <c:f>'Composición Ingresos1'!$A$49</c:f>
              <c:strCache>
                <c:ptCount val="1"/>
                <c:pt idx="0">
                  <c:v>Impuesto de Renta Gas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ffectLst/>
          </c:spPr>
          <c:cat>
            <c:numRef>
              <c:f>'Composición Ingresos1'!$B$46:$W$46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'Composición Ingresos1'!$B$49:$W$49</c:f>
              <c:numCache>
                <c:formatCode>0.00%</c:formatCode>
                <c:ptCount val="22"/>
                <c:pt idx="0">
                  <c:v>-4.0064017977747141E-7</c:v>
                </c:pt>
                <c:pt idx="1">
                  <c:v>-1.5091261054008161E-4</c:v>
                </c:pt>
                <c:pt idx="2">
                  <c:v>-1.9762195903925517E-4</c:v>
                </c:pt>
                <c:pt idx="3">
                  <c:v>-1.7986569886980813E-4</c:v>
                </c:pt>
                <c:pt idx="4">
                  <c:v>-1.3304142409693832E-4</c:v>
                </c:pt>
                <c:pt idx="5">
                  <c:v>-1.5960434058765881E-4</c:v>
                </c:pt>
                <c:pt idx="6">
                  <c:v>-1.8167038469146433E-4</c:v>
                </c:pt>
                <c:pt idx="7">
                  <c:v>-2.1624343019213731E-4</c:v>
                </c:pt>
                <c:pt idx="8">
                  <c:v>-1.3835677478375361E-4</c:v>
                </c:pt>
                <c:pt idx="9">
                  <c:v>-1.3761892942476984E-4</c:v>
                </c:pt>
                <c:pt idx="10">
                  <c:v>-1.3121735850620919E-4</c:v>
                </c:pt>
                <c:pt idx="11">
                  <c:v>-1.1875813240677972E-4</c:v>
                </c:pt>
                <c:pt idx="12">
                  <c:v>-6.8592102293713779E-5</c:v>
                </c:pt>
                <c:pt idx="13">
                  <c:v>1.0947177661860925E-4</c:v>
                </c:pt>
                <c:pt idx="14">
                  <c:v>1.3557634273509583E-4</c:v>
                </c:pt>
                <c:pt idx="15">
                  <c:v>1.1073007158309326E-4</c:v>
                </c:pt>
                <c:pt idx="16">
                  <c:v>6.4834432656495533E-5</c:v>
                </c:pt>
                <c:pt idx="17">
                  <c:v>8.1385305639267592E-6</c:v>
                </c:pt>
                <c:pt idx="18">
                  <c:v>-3.4329091756878994E-5</c:v>
                </c:pt>
                <c:pt idx="19">
                  <c:v>-8.7283519629799487E-5</c:v>
                </c:pt>
                <c:pt idx="20">
                  <c:v>-1.2186861172386155E-4</c:v>
                </c:pt>
                <c:pt idx="21">
                  <c:v>-1.0756492661351347E-4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2993600"/>
        <c:axId val="662994160"/>
      </c:areaChart>
      <c:catAx>
        <c:axId val="662993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2994160"/>
        <c:crosses val="autoZero"/>
        <c:auto val="1"/>
        <c:lblAlgn val="ctr"/>
        <c:lblOffset val="100"/>
        <c:noMultiLvlLbl val="0"/>
      </c:catAx>
      <c:valAx>
        <c:axId val="662994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 sz="1100" b="1"/>
                  <a:t>Porcentaje</a:t>
                </a:r>
                <a:r>
                  <a:rPr lang="es-CO" sz="1100" b="1" baseline="0"/>
                  <a:t> del PIB</a:t>
                </a:r>
                <a:endParaRPr lang="es-CO" sz="1100" b="1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29936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5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s-CO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647695186331698E-2"/>
          <c:y val="1.5872571613730031E-2"/>
          <c:w val="0.8407769986550836"/>
          <c:h val="0.62839261056861506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Hoja2!$E$3</c:f>
              <c:strCache>
                <c:ptCount val="1"/>
                <c:pt idx="0">
                  <c:v>Dólares Corrientes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Hoja2!$C$4:$C$42</c:f>
              <c:strCache>
                <c:ptCount val="39"/>
                <c:pt idx="0">
                  <c:v>Eagle Ford-Karnes Through Cond.</c:v>
                </c:pt>
                <c:pt idx="1">
                  <c:v>Bakken-Parshall-Sanish</c:v>
                </c:pt>
                <c:pt idx="2">
                  <c:v>Bakken-Nesson Anticline</c:v>
                </c:pt>
                <c:pt idx="3">
                  <c:v>Utica-Condensate Core</c:v>
                </c:pt>
                <c:pt idx="4">
                  <c:v>Bakken-Fort Berthold</c:v>
                </c:pt>
                <c:pt idx="5">
                  <c:v>Eagle Ford-Edwards Cond</c:v>
                </c:pt>
                <c:pt idx="6">
                  <c:v>Bakken-West Nesson</c:v>
                </c:pt>
                <c:pt idx="7">
                  <c:v>Bone Spring- Pecos River Region</c:v>
                </c:pt>
                <c:pt idx="8">
                  <c:v>Bakken-Northern Mountrail</c:v>
                </c:pt>
                <c:pt idx="9">
                  <c:v>Bakken - Williams Core</c:v>
                </c:pt>
                <c:pt idx="10">
                  <c:v>Eagle Ford - Hawkville Cond</c:v>
                </c:pt>
                <c:pt idx="11">
                  <c:v>Bakken-Dunn County</c:v>
                </c:pt>
                <c:pt idx="12">
                  <c:v>Wolfcamp-Ozona</c:v>
                </c:pt>
                <c:pt idx="13">
                  <c:v>Cakken-Elm Coulee</c:v>
                </c:pt>
                <c:pt idx="14">
                  <c:v>Niobara-Wattenberg Core</c:v>
                </c:pt>
                <c:pt idx="15">
                  <c:v>Niobrara-Extension</c:v>
                </c:pt>
                <c:pt idx="16">
                  <c:v>Eagle Ford- Black Oil</c:v>
                </c:pt>
                <c:pt idx="17">
                  <c:v>Bakken - West McKenzie</c:v>
                </c:pt>
                <c:pt idx="18">
                  <c:v>Niobrara-Greater Wattenberg</c:v>
                </c:pt>
                <c:pt idx="19">
                  <c:v>Bone Spring - Northwest Shelf</c:v>
                </c:pt>
                <c:pt idx="20">
                  <c:v>Wolfcamp - Glasscock Nose</c:v>
                </c:pt>
                <c:pt idx="21">
                  <c:v>Eagle Ford- Maverick Cond</c:v>
                </c:pt>
                <c:pt idx="22">
                  <c:v>Wolfcamp - Deep basin</c:v>
                </c:pt>
                <c:pt idx="23">
                  <c:v>Niobrara - Chalk Bluffs</c:v>
                </c:pt>
                <c:pt idx="24">
                  <c:v>Wolfcamp - Weeves Core</c:v>
                </c:pt>
                <c:pt idx="25">
                  <c:v>Bakken-Williams Perimeter</c:v>
                </c:pt>
                <c:pt idx="26">
                  <c:v>Wolfcamp-Northeast Extension</c:v>
                </c:pt>
                <c:pt idx="27">
                  <c:v>Bakken-North Williston</c:v>
                </c:pt>
                <c:pt idx="28">
                  <c:v>Niobrara-Northeast Colorado</c:v>
                </c:pt>
                <c:pt idx="29">
                  <c:v>Wolfcamp-Western Frontier</c:v>
                </c:pt>
                <c:pt idx="30">
                  <c:v>Bone Spring - Central Basin Slope</c:v>
                </c:pt>
                <c:pt idx="31">
                  <c:v>Utica - Condensate</c:v>
                </c:pt>
                <c:pt idx="32">
                  <c:v>Niobrara-Powder River Niobrara</c:v>
                </c:pt>
                <c:pt idx="33">
                  <c:v>Bone Spring-Eddy County Fairway</c:v>
                </c:pt>
                <c:pt idx="34">
                  <c:v>Wolfcamp-Carbonate Platform</c:v>
                </c:pt>
                <c:pt idx="35">
                  <c:v>Eagle ford-Maverick Oil</c:v>
                </c:pt>
                <c:pt idx="36">
                  <c:v>Eagle Ford-Northeast Oil</c:v>
                </c:pt>
                <c:pt idx="37">
                  <c:v>Bakken-Southern Fringe</c:v>
                </c:pt>
                <c:pt idx="38">
                  <c:v>Niobrara-Northwest Colorado</c:v>
                </c:pt>
              </c:strCache>
            </c:strRef>
          </c:cat>
          <c:val>
            <c:numRef>
              <c:f>Hoja2!$E$4:$E$42</c:f>
              <c:numCache>
                <c:formatCode>General</c:formatCode>
                <c:ptCount val="39"/>
                <c:pt idx="0">
                  <c:v>53</c:v>
                </c:pt>
                <c:pt idx="1">
                  <c:v>58</c:v>
                </c:pt>
                <c:pt idx="2">
                  <c:v>59</c:v>
                </c:pt>
                <c:pt idx="3">
                  <c:v>31</c:v>
                </c:pt>
                <c:pt idx="4">
                  <c:v>66</c:v>
                </c:pt>
                <c:pt idx="5">
                  <c:v>66</c:v>
                </c:pt>
                <c:pt idx="6">
                  <c:v>69</c:v>
                </c:pt>
                <c:pt idx="7">
                  <c:v>70</c:v>
                </c:pt>
                <c:pt idx="8">
                  <c:v>70.5</c:v>
                </c:pt>
                <c:pt idx="9">
                  <c:v>70.5</c:v>
                </c:pt>
                <c:pt idx="10">
                  <c:v>72.5</c:v>
                </c:pt>
                <c:pt idx="11">
                  <c:v>73</c:v>
                </c:pt>
                <c:pt idx="12">
                  <c:v>73</c:v>
                </c:pt>
                <c:pt idx="13">
                  <c:v>73</c:v>
                </c:pt>
                <c:pt idx="14">
                  <c:v>74</c:v>
                </c:pt>
                <c:pt idx="15">
                  <c:v>74</c:v>
                </c:pt>
                <c:pt idx="16">
                  <c:v>74</c:v>
                </c:pt>
                <c:pt idx="17">
                  <c:v>76</c:v>
                </c:pt>
                <c:pt idx="18">
                  <c:v>77.5</c:v>
                </c:pt>
                <c:pt idx="19">
                  <c:v>79</c:v>
                </c:pt>
                <c:pt idx="20">
                  <c:v>82</c:v>
                </c:pt>
                <c:pt idx="21">
                  <c:v>82</c:v>
                </c:pt>
                <c:pt idx="22">
                  <c:v>84</c:v>
                </c:pt>
                <c:pt idx="23">
                  <c:v>84.5</c:v>
                </c:pt>
                <c:pt idx="24">
                  <c:v>84.5</c:v>
                </c:pt>
                <c:pt idx="25">
                  <c:v>88</c:v>
                </c:pt>
                <c:pt idx="26">
                  <c:v>88</c:v>
                </c:pt>
                <c:pt idx="27">
                  <c:v>89</c:v>
                </c:pt>
                <c:pt idx="28">
                  <c:v>91</c:v>
                </c:pt>
                <c:pt idx="29">
                  <c:v>92</c:v>
                </c:pt>
                <c:pt idx="30">
                  <c:v>93</c:v>
                </c:pt>
                <c:pt idx="31">
                  <c:v>93</c:v>
                </c:pt>
                <c:pt idx="32">
                  <c:v>95</c:v>
                </c:pt>
                <c:pt idx="33">
                  <c:v>99</c:v>
                </c:pt>
                <c:pt idx="34">
                  <c:v>105.5</c:v>
                </c:pt>
                <c:pt idx="35">
                  <c:v>108</c:v>
                </c:pt>
                <c:pt idx="36">
                  <c:v>109</c:v>
                </c:pt>
                <c:pt idx="37">
                  <c:v>116</c:v>
                </c:pt>
                <c:pt idx="38">
                  <c:v>124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6489808"/>
        <c:axId val="656490368"/>
      </c:barChart>
      <c:lineChart>
        <c:grouping val="standard"/>
        <c:varyColors val="0"/>
        <c:ser>
          <c:idx val="2"/>
          <c:order val="2"/>
          <c:tx>
            <c:strRef>
              <c:f>Hoja2!$F$3</c:f>
              <c:strCache>
                <c:ptCount val="1"/>
                <c:pt idx="0">
                  <c:v>Promedio Ponderado del Precio</c:v>
                </c:pt>
              </c:strCache>
            </c:strRef>
          </c:tx>
          <c:spPr>
            <a:ln w="19050" cap="rnd">
              <a:solidFill>
                <a:srgbClr val="C00000"/>
              </a:solidFill>
              <a:prstDash val="sysDash"/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5.7983377077865268E-4"/>
                  <c:y val="-4.701853352405678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C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Hoja2!$C$4:$C$42</c:f>
              <c:strCache>
                <c:ptCount val="39"/>
                <c:pt idx="0">
                  <c:v>Eagle Ford-Karnes Through Cond.</c:v>
                </c:pt>
                <c:pt idx="1">
                  <c:v>Bakken-Parshall-Sanish</c:v>
                </c:pt>
                <c:pt idx="2">
                  <c:v>Bakken-Nesson Anticline</c:v>
                </c:pt>
                <c:pt idx="3">
                  <c:v>Utica-Condensate Core</c:v>
                </c:pt>
                <c:pt idx="4">
                  <c:v>Bakken-Fort Berthold</c:v>
                </c:pt>
                <c:pt idx="5">
                  <c:v>Eagle Ford-Edwards Cond</c:v>
                </c:pt>
                <c:pt idx="6">
                  <c:v>Bakken-West Nesson</c:v>
                </c:pt>
                <c:pt idx="7">
                  <c:v>Bone Spring- Pecos River Region</c:v>
                </c:pt>
                <c:pt idx="8">
                  <c:v>Bakken-Northern Mountrail</c:v>
                </c:pt>
                <c:pt idx="9">
                  <c:v>Bakken - Williams Core</c:v>
                </c:pt>
                <c:pt idx="10">
                  <c:v>Eagle Ford - Hawkville Cond</c:v>
                </c:pt>
                <c:pt idx="11">
                  <c:v>Bakken-Dunn County</c:v>
                </c:pt>
                <c:pt idx="12">
                  <c:v>Wolfcamp-Ozona</c:v>
                </c:pt>
                <c:pt idx="13">
                  <c:v>Cakken-Elm Coulee</c:v>
                </c:pt>
                <c:pt idx="14">
                  <c:v>Niobara-Wattenberg Core</c:v>
                </c:pt>
                <c:pt idx="15">
                  <c:v>Niobrara-Extension</c:v>
                </c:pt>
                <c:pt idx="16">
                  <c:v>Eagle Ford- Black Oil</c:v>
                </c:pt>
                <c:pt idx="17">
                  <c:v>Bakken - West McKenzie</c:v>
                </c:pt>
                <c:pt idx="18">
                  <c:v>Niobrara-Greater Wattenberg</c:v>
                </c:pt>
                <c:pt idx="19">
                  <c:v>Bone Spring - Northwest Shelf</c:v>
                </c:pt>
                <c:pt idx="20">
                  <c:v>Wolfcamp - Glasscock Nose</c:v>
                </c:pt>
                <c:pt idx="21">
                  <c:v>Eagle Ford- Maverick Cond</c:v>
                </c:pt>
                <c:pt idx="22">
                  <c:v>Wolfcamp - Deep basin</c:v>
                </c:pt>
                <c:pt idx="23">
                  <c:v>Niobrara - Chalk Bluffs</c:v>
                </c:pt>
                <c:pt idx="24">
                  <c:v>Wolfcamp - Weeves Core</c:v>
                </c:pt>
                <c:pt idx="25">
                  <c:v>Bakken-Williams Perimeter</c:v>
                </c:pt>
                <c:pt idx="26">
                  <c:v>Wolfcamp-Northeast Extension</c:v>
                </c:pt>
                <c:pt idx="27">
                  <c:v>Bakken-North Williston</c:v>
                </c:pt>
                <c:pt idx="28">
                  <c:v>Niobrara-Northeast Colorado</c:v>
                </c:pt>
                <c:pt idx="29">
                  <c:v>Wolfcamp-Western Frontier</c:v>
                </c:pt>
                <c:pt idx="30">
                  <c:v>Bone Spring - Central Basin Slope</c:v>
                </c:pt>
                <c:pt idx="31">
                  <c:v>Utica - Condensate</c:v>
                </c:pt>
                <c:pt idx="32">
                  <c:v>Niobrara-Powder River Niobrara</c:v>
                </c:pt>
                <c:pt idx="33">
                  <c:v>Bone Spring-Eddy County Fairway</c:v>
                </c:pt>
                <c:pt idx="34">
                  <c:v>Wolfcamp-Carbonate Platform</c:v>
                </c:pt>
                <c:pt idx="35">
                  <c:v>Eagle ford-Maverick Oil</c:v>
                </c:pt>
                <c:pt idx="36">
                  <c:v>Eagle Ford-Northeast Oil</c:v>
                </c:pt>
                <c:pt idx="37">
                  <c:v>Bakken-Southern Fringe</c:v>
                </c:pt>
                <c:pt idx="38">
                  <c:v>Niobrara-Northwest Colorado</c:v>
                </c:pt>
              </c:strCache>
            </c:strRef>
          </c:cat>
          <c:val>
            <c:numRef>
              <c:f>Hoja2!$F$4:$F$42</c:f>
              <c:numCache>
                <c:formatCode>General</c:formatCode>
                <c:ptCount val="39"/>
                <c:pt idx="0">
                  <c:v>74.071249999999992</c:v>
                </c:pt>
                <c:pt idx="1">
                  <c:v>74.071249999999992</c:v>
                </c:pt>
                <c:pt idx="2">
                  <c:v>74.071249999999992</c:v>
                </c:pt>
                <c:pt idx="3">
                  <c:v>74.071249999999992</c:v>
                </c:pt>
                <c:pt idx="4">
                  <c:v>74.071249999999992</c:v>
                </c:pt>
                <c:pt idx="5">
                  <c:v>74.071249999999992</c:v>
                </c:pt>
                <c:pt idx="6">
                  <c:v>74.071249999999992</c:v>
                </c:pt>
                <c:pt idx="7">
                  <c:v>74.071249999999992</c:v>
                </c:pt>
                <c:pt idx="8">
                  <c:v>74.071249999999992</c:v>
                </c:pt>
                <c:pt idx="9">
                  <c:v>74.071249999999992</c:v>
                </c:pt>
                <c:pt idx="10">
                  <c:v>74.071249999999992</c:v>
                </c:pt>
                <c:pt idx="11">
                  <c:v>74.071249999999992</c:v>
                </c:pt>
                <c:pt idx="12">
                  <c:v>74.071249999999992</c:v>
                </c:pt>
                <c:pt idx="13">
                  <c:v>74.071249999999992</c:v>
                </c:pt>
                <c:pt idx="14">
                  <c:v>74.071249999999992</c:v>
                </c:pt>
                <c:pt idx="15">
                  <c:v>74.071249999999992</c:v>
                </c:pt>
                <c:pt idx="16">
                  <c:v>74.071249999999992</c:v>
                </c:pt>
                <c:pt idx="17">
                  <c:v>74.071249999999992</c:v>
                </c:pt>
                <c:pt idx="18">
                  <c:v>74.071249999999992</c:v>
                </c:pt>
                <c:pt idx="19">
                  <c:v>74.071249999999992</c:v>
                </c:pt>
                <c:pt idx="20">
                  <c:v>74.071249999999992</c:v>
                </c:pt>
                <c:pt idx="21">
                  <c:v>74.071249999999992</c:v>
                </c:pt>
                <c:pt idx="22">
                  <c:v>74.071249999999992</c:v>
                </c:pt>
                <c:pt idx="23">
                  <c:v>74.071249999999992</c:v>
                </c:pt>
                <c:pt idx="24">
                  <c:v>74.071249999999992</c:v>
                </c:pt>
                <c:pt idx="25">
                  <c:v>74.071249999999992</c:v>
                </c:pt>
                <c:pt idx="26">
                  <c:v>74.071249999999992</c:v>
                </c:pt>
                <c:pt idx="27">
                  <c:v>74.071249999999992</c:v>
                </c:pt>
                <c:pt idx="28">
                  <c:v>74.071249999999992</c:v>
                </c:pt>
                <c:pt idx="29">
                  <c:v>74.071249999999992</c:v>
                </c:pt>
                <c:pt idx="30">
                  <c:v>74.071249999999992</c:v>
                </c:pt>
                <c:pt idx="31">
                  <c:v>74.071249999999992</c:v>
                </c:pt>
                <c:pt idx="32">
                  <c:v>74.071249999999992</c:v>
                </c:pt>
                <c:pt idx="33">
                  <c:v>74.071249999999992</c:v>
                </c:pt>
                <c:pt idx="34">
                  <c:v>74.071249999999992</c:v>
                </c:pt>
                <c:pt idx="35">
                  <c:v>74.071249999999992</c:v>
                </c:pt>
                <c:pt idx="36">
                  <c:v>74.071249999999992</c:v>
                </c:pt>
                <c:pt idx="37">
                  <c:v>74.071249999999992</c:v>
                </c:pt>
                <c:pt idx="38">
                  <c:v>74.071249999999992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6489808"/>
        <c:axId val="656490368"/>
      </c:lineChart>
      <c:scatterChart>
        <c:scatterStyle val="lineMarker"/>
        <c:varyColors val="0"/>
        <c:ser>
          <c:idx val="0"/>
          <c:order val="0"/>
          <c:tx>
            <c:strRef>
              <c:f>Hoja2!$D$3</c:f>
              <c:strCache>
                <c:ptCount val="1"/>
                <c:pt idx="0">
                  <c:v>Reservas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dash"/>
            <c:size val="10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strRef>
              <c:f>Hoja2!$C$4:$C$42</c:f>
              <c:strCache>
                <c:ptCount val="39"/>
                <c:pt idx="0">
                  <c:v>Eagle Ford-Karnes Through Cond.</c:v>
                </c:pt>
                <c:pt idx="1">
                  <c:v>Bakken-Parshall-Sanish</c:v>
                </c:pt>
                <c:pt idx="2">
                  <c:v>Bakken-Nesson Anticline</c:v>
                </c:pt>
                <c:pt idx="3">
                  <c:v>Utica-Condensate Core</c:v>
                </c:pt>
                <c:pt idx="4">
                  <c:v>Bakken-Fort Berthold</c:v>
                </c:pt>
                <c:pt idx="5">
                  <c:v>Eagle Ford-Edwards Cond</c:v>
                </c:pt>
                <c:pt idx="6">
                  <c:v>Bakken-West Nesson</c:v>
                </c:pt>
                <c:pt idx="7">
                  <c:v>Bone Spring- Pecos River Region</c:v>
                </c:pt>
                <c:pt idx="8">
                  <c:v>Bakken-Northern Mountrail</c:v>
                </c:pt>
                <c:pt idx="9">
                  <c:v>Bakken - Williams Core</c:v>
                </c:pt>
                <c:pt idx="10">
                  <c:v>Eagle Ford - Hawkville Cond</c:v>
                </c:pt>
                <c:pt idx="11">
                  <c:v>Bakken-Dunn County</c:v>
                </c:pt>
                <c:pt idx="12">
                  <c:v>Wolfcamp-Ozona</c:v>
                </c:pt>
                <c:pt idx="13">
                  <c:v>Cakken-Elm Coulee</c:v>
                </c:pt>
                <c:pt idx="14">
                  <c:v>Niobara-Wattenberg Core</c:v>
                </c:pt>
                <c:pt idx="15">
                  <c:v>Niobrara-Extension</c:v>
                </c:pt>
                <c:pt idx="16">
                  <c:v>Eagle Ford- Black Oil</c:v>
                </c:pt>
                <c:pt idx="17">
                  <c:v>Bakken - West McKenzie</c:v>
                </c:pt>
                <c:pt idx="18">
                  <c:v>Niobrara-Greater Wattenberg</c:v>
                </c:pt>
                <c:pt idx="19">
                  <c:v>Bone Spring - Northwest Shelf</c:v>
                </c:pt>
                <c:pt idx="20">
                  <c:v>Wolfcamp - Glasscock Nose</c:v>
                </c:pt>
                <c:pt idx="21">
                  <c:v>Eagle Ford- Maverick Cond</c:v>
                </c:pt>
                <c:pt idx="22">
                  <c:v>Wolfcamp - Deep basin</c:v>
                </c:pt>
                <c:pt idx="23">
                  <c:v>Niobrara - Chalk Bluffs</c:v>
                </c:pt>
                <c:pt idx="24">
                  <c:v>Wolfcamp - Weeves Core</c:v>
                </c:pt>
                <c:pt idx="25">
                  <c:v>Bakken-Williams Perimeter</c:v>
                </c:pt>
                <c:pt idx="26">
                  <c:v>Wolfcamp-Northeast Extension</c:v>
                </c:pt>
                <c:pt idx="27">
                  <c:v>Bakken-North Williston</c:v>
                </c:pt>
                <c:pt idx="28">
                  <c:v>Niobrara-Northeast Colorado</c:v>
                </c:pt>
                <c:pt idx="29">
                  <c:v>Wolfcamp-Western Frontier</c:v>
                </c:pt>
                <c:pt idx="30">
                  <c:v>Bone Spring - Central Basin Slope</c:v>
                </c:pt>
                <c:pt idx="31">
                  <c:v>Utica - Condensate</c:v>
                </c:pt>
                <c:pt idx="32">
                  <c:v>Niobrara-Powder River Niobrara</c:v>
                </c:pt>
                <c:pt idx="33">
                  <c:v>Bone Spring-Eddy County Fairway</c:v>
                </c:pt>
                <c:pt idx="34">
                  <c:v>Wolfcamp-Carbonate Platform</c:v>
                </c:pt>
                <c:pt idx="35">
                  <c:v>Eagle ford-Maverick Oil</c:v>
                </c:pt>
                <c:pt idx="36">
                  <c:v>Eagle Ford-Northeast Oil</c:v>
                </c:pt>
                <c:pt idx="37">
                  <c:v>Bakken-Southern Fringe</c:v>
                </c:pt>
                <c:pt idx="38">
                  <c:v>Niobrara-Northwest Colorado</c:v>
                </c:pt>
              </c:strCache>
            </c:strRef>
          </c:xVal>
          <c:yVal>
            <c:numRef>
              <c:f>Hoja2!$D$4:$D$42</c:f>
              <c:numCache>
                <c:formatCode>General</c:formatCode>
                <c:ptCount val="39"/>
                <c:pt idx="0">
                  <c:v>4</c:v>
                </c:pt>
                <c:pt idx="1">
                  <c:v>1</c:v>
                </c:pt>
                <c:pt idx="2">
                  <c:v>0.5</c:v>
                </c:pt>
                <c:pt idx="3">
                  <c:v>3.2</c:v>
                </c:pt>
                <c:pt idx="4">
                  <c:v>1</c:v>
                </c:pt>
                <c:pt idx="5">
                  <c:v>4.8</c:v>
                </c:pt>
                <c:pt idx="6">
                  <c:v>1.8</c:v>
                </c:pt>
                <c:pt idx="7">
                  <c:v>0.4</c:v>
                </c:pt>
                <c:pt idx="8">
                  <c:v>0.75</c:v>
                </c:pt>
                <c:pt idx="9">
                  <c:v>0.9</c:v>
                </c:pt>
                <c:pt idx="10">
                  <c:v>2.7</c:v>
                </c:pt>
                <c:pt idx="11">
                  <c:v>0.9</c:v>
                </c:pt>
                <c:pt idx="12">
                  <c:v>8.3000000000000007</c:v>
                </c:pt>
                <c:pt idx="13">
                  <c:v>0.5</c:v>
                </c:pt>
                <c:pt idx="14">
                  <c:v>0.3</c:v>
                </c:pt>
                <c:pt idx="15">
                  <c:v>1.2</c:v>
                </c:pt>
                <c:pt idx="16">
                  <c:v>4</c:v>
                </c:pt>
                <c:pt idx="17">
                  <c:v>0.6</c:v>
                </c:pt>
                <c:pt idx="18">
                  <c:v>1.2</c:v>
                </c:pt>
                <c:pt idx="19">
                  <c:v>1.6</c:v>
                </c:pt>
                <c:pt idx="20">
                  <c:v>3.2</c:v>
                </c:pt>
                <c:pt idx="21">
                  <c:v>0.9</c:v>
                </c:pt>
                <c:pt idx="22">
                  <c:v>4</c:v>
                </c:pt>
                <c:pt idx="23">
                  <c:v>0.3</c:v>
                </c:pt>
                <c:pt idx="24">
                  <c:v>0.8</c:v>
                </c:pt>
                <c:pt idx="25">
                  <c:v>0.75</c:v>
                </c:pt>
                <c:pt idx="26">
                  <c:v>0.2</c:v>
                </c:pt>
                <c:pt idx="27">
                  <c:v>0.8</c:v>
                </c:pt>
                <c:pt idx="28">
                  <c:v>0.8</c:v>
                </c:pt>
                <c:pt idx="29">
                  <c:v>0.6</c:v>
                </c:pt>
                <c:pt idx="30">
                  <c:v>0.7</c:v>
                </c:pt>
                <c:pt idx="31">
                  <c:v>4.3</c:v>
                </c:pt>
                <c:pt idx="32">
                  <c:v>0.7</c:v>
                </c:pt>
                <c:pt idx="33">
                  <c:v>1.2</c:v>
                </c:pt>
                <c:pt idx="34">
                  <c:v>0.5</c:v>
                </c:pt>
                <c:pt idx="35">
                  <c:v>0.2</c:v>
                </c:pt>
                <c:pt idx="36">
                  <c:v>0.2</c:v>
                </c:pt>
                <c:pt idx="37">
                  <c:v>0.1</c:v>
                </c:pt>
                <c:pt idx="38">
                  <c:v>0.1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6491488"/>
        <c:axId val="656490928"/>
      </c:scatterChart>
      <c:catAx>
        <c:axId val="656489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6490368"/>
        <c:crosses val="autoZero"/>
        <c:auto val="0"/>
        <c:lblAlgn val="ctr"/>
        <c:lblOffset val="100"/>
        <c:noMultiLvlLbl val="0"/>
      </c:catAx>
      <c:valAx>
        <c:axId val="656490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200"/>
                  <a:t>Dólares</a:t>
                </a:r>
                <a:r>
                  <a:rPr lang="es-ES" sz="1200" baseline="0"/>
                  <a:t>  por  Barril de Petróleo Equivalente</a:t>
                </a:r>
                <a:endParaRPr lang="es-ES" sz="120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6489808"/>
        <c:crosses val="autoZero"/>
        <c:crossBetween val="between"/>
      </c:valAx>
      <c:valAx>
        <c:axId val="65649092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200"/>
                  <a:t>Miles de MIllones</a:t>
                </a:r>
                <a:r>
                  <a:rPr lang="es-ES" sz="1200" baseline="0"/>
                  <a:t> de Barriles de Petróleo Equivalente</a:t>
                </a:r>
                <a:endParaRPr lang="es-ES" sz="120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6491488"/>
        <c:crosses val="max"/>
        <c:crossBetween val="midCat"/>
      </c:valAx>
      <c:valAx>
        <c:axId val="6564914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564909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areaChart>
        <c:grouping val="stacked"/>
        <c:varyColors val="0"/>
        <c:ser>
          <c:idx val="3"/>
          <c:order val="0"/>
          <c:tx>
            <c:strRef>
              <c:f>'Composición Ingresos1'!$A$36</c:f>
              <c:strCache>
                <c:ptCount val="1"/>
                <c:pt idx="0">
                  <c:v>Dividendos Ecopetrol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cat>
            <c:numRef>
              <c:f>'Composición Ingresos1'!$B$32:$W$32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'Composición Ingresos1'!$B$36:$W$36</c:f>
              <c:numCache>
                <c:formatCode>0.00%</c:formatCode>
                <c:ptCount val="22"/>
                <c:pt idx="0">
                  <c:v>-1.4427102075498244E-8</c:v>
                </c:pt>
                <c:pt idx="1">
                  <c:v>1.071071464028555E-3</c:v>
                </c:pt>
                <c:pt idx="2">
                  <c:v>1.3023346239421311E-3</c:v>
                </c:pt>
                <c:pt idx="3">
                  <c:v>1.4692374355449039E-3</c:v>
                </c:pt>
                <c:pt idx="4">
                  <c:v>1.4361662614209153E-3</c:v>
                </c:pt>
                <c:pt idx="5">
                  <c:v>1.4426250216121404E-3</c:v>
                </c:pt>
                <c:pt idx="6">
                  <c:v>1.43565565780511E-3</c:v>
                </c:pt>
                <c:pt idx="7">
                  <c:v>1.422601464884217E-3</c:v>
                </c:pt>
                <c:pt idx="8">
                  <c:v>1.4561241604743799E-3</c:v>
                </c:pt>
                <c:pt idx="9">
                  <c:v>1.4561127319808395E-3</c:v>
                </c:pt>
                <c:pt idx="10">
                  <c:v>1.4610243968929213E-3</c:v>
                </c:pt>
                <c:pt idx="11">
                  <c:v>1.4238978599229145E-3</c:v>
                </c:pt>
                <c:pt idx="12">
                  <c:v>1.376346528743598E-3</c:v>
                </c:pt>
                <c:pt idx="13">
                  <c:v>1.3321513915623695E-3</c:v>
                </c:pt>
                <c:pt idx="14">
                  <c:v>1.2772941575473623E-3</c:v>
                </c:pt>
                <c:pt idx="15">
                  <c:v>1.2234909753024974E-3</c:v>
                </c:pt>
                <c:pt idx="16">
                  <c:v>1.173904582959108E-3</c:v>
                </c:pt>
                <c:pt idx="17">
                  <c:v>1.119511677291329E-3</c:v>
                </c:pt>
                <c:pt idx="18">
                  <c:v>1.0667050334729929E-3</c:v>
                </c:pt>
                <c:pt idx="19">
                  <c:v>1.0102571428109129E-3</c:v>
                </c:pt>
                <c:pt idx="20">
                  <c:v>9.4757541595475066E-4</c:v>
                </c:pt>
                <c:pt idx="21">
                  <c:v>8.9659080656561817E-4</c:v>
                </c:pt>
              </c:numCache>
            </c:numRef>
          </c:val>
        </c:ser>
        <c:ser>
          <c:idx val="0"/>
          <c:order val="1"/>
          <c:tx>
            <c:strRef>
              <c:f>'Composición Ingresos1'!$A$33</c:f>
              <c:strCache>
                <c:ptCount val="1"/>
                <c:pt idx="0">
                  <c:v>Impuesto de Renta Ecopetrol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</c:spPr>
          <c:cat>
            <c:numRef>
              <c:f>'Composición Ingresos1'!$B$32:$W$32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'Composición Ingresos1'!$B$33:$W$33</c:f>
              <c:numCache>
                <c:formatCode>0.00%</c:formatCode>
                <c:ptCount val="22"/>
                <c:pt idx="0">
                  <c:v>-2.2803593589804105E-8</c:v>
                </c:pt>
                <c:pt idx="1">
                  <c:v>1.6927853591674549E-3</c:v>
                </c:pt>
                <c:pt idx="2">
                  <c:v>2.0582874812586048E-3</c:v>
                </c:pt>
                <c:pt idx="3">
                  <c:v>2.3220706607765037E-3</c:v>
                </c:pt>
                <c:pt idx="4">
                  <c:v>2.2698029980766175E-3</c:v>
                </c:pt>
                <c:pt idx="5">
                  <c:v>2.2800108106772292E-3</c:v>
                </c:pt>
                <c:pt idx="6">
                  <c:v>2.2689960112498644E-3</c:v>
                </c:pt>
                <c:pt idx="7">
                  <c:v>2.2483643838723238E-3</c:v>
                </c:pt>
                <c:pt idx="8">
                  <c:v>2.3013456571721828E-3</c:v>
                </c:pt>
                <c:pt idx="9">
                  <c:v>2.3013275950029138E-3</c:v>
                </c:pt>
                <c:pt idx="10">
                  <c:v>2.3090902830481558E-3</c:v>
                </c:pt>
                <c:pt idx="11">
                  <c:v>2.2504132840999395E-3</c:v>
                </c:pt>
                <c:pt idx="12">
                  <c:v>2.1752603187037969E-3</c:v>
                </c:pt>
                <c:pt idx="13">
                  <c:v>2.1054116820132529E-3</c:v>
                </c:pt>
                <c:pt idx="14">
                  <c:v>2.0187120300867358E-3</c:v>
                </c:pt>
                <c:pt idx="15">
                  <c:v>1.9336782654707854E-3</c:v>
                </c:pt>
                <c:pt idx="16">
                  <c:v>1.8553089679400744E-3</c:v>
                </c:pt>
                <c:pt idx="17">
                  <c:v>1.7693431682600375E-3</c:v>
                </c:pt>
                <c:pt idx="18">
                  <c:v>1.6858843917850501E-3</c:v>
                </c:pt>
                <c:pt idx="19">
                  <c:v>1.5966707713529439E-3</c:v>
                </c:pt>
                <c:pt idx="20">
                  <c:v>1.4976048239027017E-3</c:v>
                </c:pt>
                <c:pt idx="21">
                  <c:v>1.4170257002769672E-3</c:v>
                </c:pt>
              </c:numCache>
            </c:numRef>
          </c:val>
        </c:ser>
        <c:ser>
          <c:idx val="1"/>
          <c:order val="2"/>
          <c:tx>
            <c:strRef>
              <c:f>'Composición Ingresos1'!$A$34</c:f>
              <c:strCache>
                <c:ptCount val="1"/>
                <c:pt idx="0">
                  <c:v>Impuesto de Renta Privados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c:spPr>
          <c:cat>
            <c:numRef>
              <c:f>'Composición Ingresos1'!$B$32:$W$32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'Composición Ingresos1'!$B$34:$W$34</c:f>
              <c:numCache>
                <c:formatCode>0.00%</c:formatCode>
                <c:ptCount val="22"/>
                <c:pt idx="0">
                  <c:v>-7.7783370170184107E-9</c:v>
                </c:pt>
                <c:pt idx="1">
                  <c:v>7.5497259217707433E-4</c:v>
                </c:pt>
                <c:pt idx="2">
                  <c:v>1.3626261571654339E-3</c:v>
                </c:pt>
                <c:pt idx="3">
                  <c:v>1.8385107040114622E-3</c:v>
                </c:pt>
                <c:pt idx="4">
                  <c:v>1.7422129201762589E-3</c:v>
                </c:pt>
                <c:pt idx="5">
                  <c:v>1.6626530461530012E-3</c:v>
                </c:pt>
                <c:pt idx="6">
                  <c:v>1.5722689540197713E-3</c:v>
                </c:pt>
                <c:pt idx="7">
                  <c:v>1.4765570895805661E-3</c:v>
                </c:pt>
                <c:pt idx="8">
                  <c:v>1.5284347474290852E-3</c:v>
                </c:pt>
                <c:pt idx="9">
                  <c:v>1.5089250210284036E-3</c:v>
                </c:pt>
                <c:pt idx="10">
                  <c:v>1.4740632496993194E-3</c:v>
                </c:pt>
                <c:pt idx="11">
                  <c:v>1.3968222655671458E-3</c:v>
                </c:pt>
                <c:pt idx="12">
                  <c:v>1.296896159449421E-3</c:v>
                </c:pt>
                <c:pt idx="13">
                  <c:v>1.2056674847730174E-3</c:v>
                </c:pt>
                <c:pt idx="14">
                  <c:v>1.0978283986748851E-3</c:v>
                </c:pt>
                <c:pt idx="15">
                  <c:v>1.003129703197209E-3</c:v>
                </c:pt>
                <c:pt idx="16">
                  <c:v>9.4143494491167939E-4</c:v>
                </c:pt>
                <c:pt idx="17">
                  <c:v>8.5450450485560075E-4</c:v>
                </c:pt>
                <c:pt idx="18">
                  <c:v>7.7338869181752359E-4</c:v>
                </c:pt>
                <c:pt idx="19">
                  <c:v>6.9366498718933351E-4</c:v>
                </c:pt>
                <c:pt idx="20">
                  <c:v>6.1024446615739428E-4</c:v>
                </c:pt>
                <c:pt idx="21">
                  <c:v>5.572989500931513E-4</c:v>
                </c:pt>
              </c:numCache>
            </c:numRef>
          </c:val>
        </c:ser>
        <c:ser>
          <c:idx val="2"/>
          <c:order val="3"/>
          <c:tx>
            <c:strRef>
              <c:f>'Composición Ingresos1'!$A$35</c:f>
              <c:strCache>
                <c:ptCount val="1"/>
                <c:pt idx="0">
                  <c:v>Impuesto de Renta Gas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c:spPr>
          <c:cat>
            <c:numRef>
              <c:f>'Composición Ingresos1'!$B$32:$W$32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'Composición Ingresos1'!$B$35:$W$35</c:f>
              <c:numCache>
                <c:formatCode>0.00%</c:formatCode>
                <c:ptCount val="22"/>
                <c:pt idx="0">
                  <c:v>-2.6344577094914584E-9</c:v>
                </c:pt>
                <c:pt idx="1">
                  <c:v>1.7102164733840742E-4</c:v>
                </c:pt>
                <c:pt idx="2">
                  <c:v>1.8568718827417807E-4</c:v>
                </c:pt>
                <c:pt idx="3">
                  <c:v>1.991076289509714E-4</c:v>
                </c:pt>
                <c:pt idx="4">
                  <c:v>1.9952215058461438E-4</c:v>
                </c:pt>
                <c:pt idx="5">
                  <c:v>2.0180681530217789E-4</c:v>
                </c:pt>
                <c:pt idx="6">
                  <c:v>2.011295897461306E-4</c:v>
                </c:pt>
                <c:pt idx="7">
                  <c:v>1.9692334680226616E-4</c:v>
                </c:pt>
                <c:pt idx="8">
                  <c:v>2.160874140408113E-4</c:v>
                </c:pt>
                <c:pt idx="9">
                  <c:v>2.0778421099199907E-4</c:v>
                </c:pt>
                <c:pt idx="10">
                  <c:v>2.0183159153618242E-4</c:v>
                </c:pt>
                <c:pt idx="11">
                  <c:v>1.9478047027981268E-4</c:v>
                </c:pt>
                <c:pt idx="12">
                  <c:v>1.9612778677274541E-4</c:v>
                </c:pt>
                <c:pt idx="13">
                  <c:v>2.546399904482078E-4</c:v>
                </c:pt>
                <c:pt idx="14">
                  <c:v>2.517933377157005E-4</c:v>
                </c:pt>
                <c:pt idx="15">
                  <c:v>2.3852831325337821E-4</c:v>
                </c:pt>
                <c:pt idx="16">
                  <c:v>2.1737254135489122E-4</c:v>
                </c:pt>
                <c:pt idx="17">
                  <c:v>1.9569124328213663E-4</c:v>
                </c:pt>
                <c:pt idx="18">
                  <c:v>1.7581164244749446E-4</c:v>
                </c:pt>
                <c:pt idx="19">
                  <c:v>1.5122656841816932E-4</c:v>
                </c:pt>
                <c:pt idx="20">
                  <c:v>1.2985097145708541E-4</c:v>
                </c:pt>
                <c:pt idx="21">
                  <c:v>1.2049017018472572E-4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2998080"/>
        <c:axId val="662998640"/>
      </c:areaChart>
      <c:catAx>
        <c:axId val="662998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s-CO"/>
          </a:p>
        </c:txPr>
        <c:crossAx val="662998640"/>
        <c:crosses val="autoZero"/>
        <c:auto val="1"/>
        <c:lblAlgn val="ctr"/>
        <c:lblOffset val="100"/>
        <c:noMultiLvlLbl val="0"/>
      </c:catAx>
      <c:valAx>
        <c:axId val="662998640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CO"/>
                  <a:t>Porcentaje del PIB</a:t>
                </a:r>
              </a:p>
            </c:rich>
          </c:tx>
          <c:overlay val="0"/>
        </c:title>
        <c:numFmt formatCode="0.00%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s-CO"/>
          </a:p>
        </c:txPr>
        <c:crossAx val="662998080"/>
        <c:crosses val="autoZero"/>
        <c:crossBetween val="midCat"/>
      </c:valAx>
    </c:plotArea>
    <c:legend>
      <c:legendPos val="b"/>
      <c:overlay val="0"/>
      <c:txPr>
        <a:bodyPr rot="0" vert="horz"/>
        <a:lstStyle/>
        <a:p>
          <a:pPr>
            <a:defRPr sz="950"/>
          </a:pPr>
          <a:endParaRPr lang="es-CO"/>
        </a:p>
      </c:txPr>
    </c:legend>
    <c:plotVisOnly val="1"/>
    <c:dispBlanksAs val="zero"/>
    <c:showDLblsOverMax val="0"/>
  </c:chart>
  <c:txPr>
    <a:bodyPr/>
    <a:lstStyle/>
    <a:p>
      <a:pPr>
        <a:defRPr sz="1050"/>
      </a:pPr>
      <a:endParaRPr lang="es-CO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3"/>
          <c:order val="0"/>
          <c:tx>
            <c:strRef>
              <c:f>'Composición Ingresos1'!$A$43</c:f>
              <c:strCache>
                <c:ptCount val="1"/>
                <c:pt idx="0">
                  <c:v>Dividendos Ecopetrol</c:v>
                </c:pt>
              </c:strCache>
            </c:strRef>
          </c:tx>
          <c:spPr>
            <a:solidFill>
              <a:srgbClr val="540000"/>
            </a:solidFill>
            <a:ln>
              <a:noFill/>
            </a:ln>
            <a:effectLst/>
          </c:spPr>
          <c:cat>
            <c:numRef>
              <c:f>'Composición Ingresos1'!$B$39:$W$39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'Composición Ingresos1'!$B$43:$W$43</c:f>
              <c:numCache>
                <c:formatCode>0.00%</c:formatCode>
                <c:ptCount val="22"/>
                <c:pt idx="0">
                  <c:v>-1.4571502355426036E-8</c:v>
                </c:pt>
                <c:pt idx="1">
                  <c:v>-1.1003367294063898E-3</c:v>
                </c:pt>
                <c:pt idx="2">
                  <c:v>-1.1281805546009237E-3</c:v>
                </c:pt>
                <c:pt idx="3">
                  <c:v>-1.1067668739436886E-3</c:v>
                </c:pt>
                <c:pt idx="4">
                  <c:v>-1.1594281146928287E-3</c:v>
                </c:pt>
                <c:pt idx="5">
                  <c:v>-1.1892515567949232E-3</c:v>
                </c:pt>
                <c:pt idx="6">
                  <c:v>-1.1819683394990975E-3</c:v>
                </c:pt>
                <c:pt idx="7">
                  <c:v>-1.1586977159596511E-3</c:v>
                </c:pt>
                <c:pt idx="8">
                  <c:v>-1.395853191651376E-3</c:v>
                </c:pt>
                <c:pt idx="9">
                  <c:v>-1.4991695912071265E-3</c:v>
                </c:pt>
                <c:pt idx="10">
                  <c:v>-1.4743078816415612E-3</c:v>
                </c:pt>
                <c:pt idx="11">
                  <c:v>-1.4959273980345127E-3</c:v>
                </c:pt>
                <c:pt idx="12">
                  <c:v>-1.3860656624013843E-3</c:v>
                </c:pt>
                <c:pt idx="13">
                  <c:v>-1.2944444734944282E-3</c:v>
                </c:pt>
                <c:pt idx="14">
                  <c:v>-1.1458926421480699E-3</c:v>
                </c:pt>
                <c:pt idx="15">
                  <c:v>-1.0608153807589085E-3</c:v>
                </c:pt>
                <c:pt idx="16">
                  <c:v>-1.0536297700139141E-3</c:v>
                </c:pt>
                <c:pt idx="17">
                  <c:v>-9.6085601476715837E-4</c:v>
                </c:pt>
                <c:pt idx="18">
                  <c:v>-8.7542403008475725E-4</c:v>
                </c:pt>
                <c:pt idx="19">
                  <c:v>-7.8821124341064801E-4</c:v>
                </c:pt>
                <c:pt idx="20">
                  <c:v>-6.8649490892110435E-4</c:v>
                </c:pt>
                <c:pt idx="21">
                  <c:v>-6.5031116425013236E-4</c:v>
                </c:pt>
              </c:numCache>
            </c:numRef>
          </c:val>
        </c:ser>
        <c:ser>
          <c:idx val="0"/>
          <c:order val="1"/>
          <c:tx>
            <c:strRef>
              <c:f>'Composición Ingresos1'!$A$40</c:f>
              <c:strCache>
                <c:ptCount val="1"/>
                <c:pt idx="0">
                  <c:v>Impuesto de Renta Ecopetrol</c:v>
                </c:pt>
              </c:strCache>
            </c:strRef>
          </c:tx>
          <c:spPr>
            <a:solidFill>
              <a:srgbClr val="9A0000"/>
            </a:solidFill>
            <a:ln>
              <a:solidFill>
                <a:schemeClr val="tx1"/>
              </a:solidFill>
            </a:ln>
            <a:effectLst/>
          </c:spPr>
          <c:cat>
            <c:numRef>
              <c:f>'Composición Ingresos1'!$B$39:$W$39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'Composición Ingresos1'!$B$40:$W$40</c:f>
              <c:numCache>
                <c:formatCode>0.00%</c:formatCode>
                <c:ptCount val="22"/>
                <c:pt idx="0">
                  <c:v>-2.3030931901174556E-8</c:v>
                </c:pt>
                <c:pt idx="1">
                  <c:v>-1.7390379354084995E-3</c:v>
                </c:pt>
                <c:pt idx="2">
                  <c:v>-1.7830439795473354E-3</c:v>
                </c:pt>
                <c:pt idx="3">
                  <c:v>-1.74920051732343E-3</c:v>
                </c:pt>
                <c:pt idx="4">
                  <c:v>-1.8324294910934697E-3</c:v>
                </c:pt>
                <c:pt idx="5">
                  <c:v>-1.8795642424120924E-3</c:v>
                </c:pt>
                <c:pt idx="6">
                  <c:v>-1.8680534100348712E-3</c:v>
                </c:pt>
                <c:pt idx="7">
                  <c:v>-1.8312751250067214E-3</c:v>
                </c:pt>
                <c:pt idx="8">
                  <c:v>-2.2060898126249522E-3</c:v>
                </c:pt>
                <c:pt idx="9">
                  <c:v>-2.3693772268985301E-3</c:v>
                </c:pt>
                <c:pt idx="10">
                  <c:v>-2.3300842957950851E-3</c:v>
                </c:pt>
                <c:pt idx="11">
                  <c:v>-2.3642530718941982E-3</c:v>
                </c:pt>
                <c:pt idx="12">
                  <c:v>-2.1906210179216149E-3</c:v>
                </c:pt>
                <c:pt idx="13">
                  <c:v>-2.0458174152521878E-3</c:v>
                </c:pt>
                <c:pt idx="14">
                  <c:v>-1.8110372218080161E-3</c:v>
                </c:pt>
                <c:pt idx="15">
                  <c:v>-1.6765760320710458E-3</c:v>
                </c:pt>
                <c:pt idx="16">
                  <c:v>-1.6652194633891282E-3</c:v>
                </c:pt>
                <c:pt idx="17">
                  <c:v>-1.5185942767482028E-3</c:v>
                </c:pt>
                <c:pt idx="18">
                  <c:v>-1.3835724621143806E-3</c:v>
                </c:pt>
                <c:pt idx="19">
                  <c:v>-1.2457361609898459E-3</c:v>
                </c:pt>
                <c:pt idx="20">
                  <c:v>-1.0849775862788328E-3</c:v>
                </c:pt>
                <c:pt idx="21">
                  <c:v>-1.0277906329447949E-3</c:v>
                </c:pt>
              </c:numCache>
            </c:numRef>
          </c:val>
        </c:ser>
        <c:ser>
          <c:idx val="1"/>
          <c:order val="2"/>
          <c:tx>
            <c:strRef>
              <c:f>'Composición Ingresos1'!$A$41</c:f>
              <c:strCache>
                <c:ptCount val="1"/>
                <c:pt idx="0">
                  <c:v>Impuesto de Renta Privados</c:v>
                </c:pt>
              </c:strCache>
            </c:strRef>
          </c:tx>
          <c:spPr>
            <a:solidFill>
              <a:srgbClr val="FF9393"/>
            </a:solidFill>
            <a:ln>
              <a:solidFill>
                <a:schemeClr val="tx1"/>
              </a:solidFill>
            </a:ln>
            <a:effectLst/>
          </c:spPr>
          <c:cat>
            <c:numRef>
              <c:f>'Composición Ingresos1'!$B$39:$W$39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'Composición Ingresos1'!$B$41:$W$41</c:f>
              <c:numCache>
                <c:formatCode>0.00%</c:formatCode>
                <c:ptCount val="22"/>
                <c:pt idx="0">
                  <c:v>-7.8554021655519168E-9</c:v>
                </c:pt>
                <c:pt idx="1">
                  <c:v>-6.388310405300514E-4</c:v>
                </c:pt>
                <c:pt idx="2">
                  <c:v>-7.6772216598933012E-4</c:v>
                </c:pt>
                <c:pt idx="3">
                  <c:v>-8.2897832873165623E-4</c:v>
                </c:pt>
                <c:pt idx="4">
                  <c:v>-9.2813618600627807E-4</c:v>
                </c:pt>
                <c:pt idx="5">
                  <c:v>-9.172409268634529E-4</c:v>
                </c:pt>
                <c:pt idx="6">
                  <c:v>-8.4799642205211044E-4</c:v>
                </c:pt>
                <c:pt idx="7">
                  <c:v>-7.4903928944922886E-4</c:v>
                </c:pt>
                <c:pt idx="8">
                  <c:v>-1.1705087391054964E-3</c:v>
                </c:pt>
                <c:pt idx="9">
                  <c:v>-1.3387663931784214E-3</c:v>
                </c:pt>
                <c:pt idx="10">
                  <c:v>-1.2631309841897652E-3</c:v>
                </c:pt>
                <c:pt idx="11">
                  <c:v>-1.3041372595810619E-3</c:v>
                </c:pt>
                <c:pt idx="12">
                  <c:v>-1.113303156224687E-3</c:v>
                </c:pt>
                <c:pt idx="13">
                  <c:v>-9.5591723170895013E-4</c:v>
                </c:pt>
                <c:pt idx="14">
                  <c:v>-7.0429902532243862E-4</c:v>
                </c:pt>
                <c:pt idx="15">
                  <c:v>-5.7691077349952781E-4</c:v>
                </c:pt>
                <c:pt idx="16">
                  <c:v>-6.0912957314427512E-4</c:v>
                </c:pt>
                <c:pt idx="17">
                  <c:v>-4.7648981114581444E-4</c:v>
                </c:pt>
                <c:pt idx="18">
                  <c:v>-3.5699561546721076E-4</c:v>
                </c:pt>
                <c:pt idx="19">
                  <c:v>-2.4249333656141864E-4</c:v>
                </c:pt>
                <c:pt idx="20">
                  <c:v>-1.1151358221309054E-4</c:v>
                </c:pt>
                <c:pt idx="21">
                  <c:v>-9.9808569878546985E-5</c:v>
                </c:pt>
              </c:numCache>
            </c:numRef>
          </c:val>
        </c:ser>
        <c:ser>
          <c:idx val="2"/>
          <c:order val="3"/>
          <c:tx>
            <c:strRef>
              <c:f>'Composición Ingresos1'!$A$42</c:f>
              <c:strCache>
                <c:ptCount val="1"/>
                <c:pt idx="0">
                  <c:v>Impuesto de Renta Gas</c:v>
                </c:pt>
              </c:strCache>
            </c:strRef>
          </c:tx>
          <c:spPr>
            <a:solidFill>
              <a:srgbClr val="FFD9D9"/>
            </a:solidFill>
            <a:ln>
              <a:solidFill>
                <a:schemeClr val="tx1"/>
              </a:solidFill>
            </a:ln>
            <a:effectLst/>
          </c:spPr>
          <c:cat>
            <c:numRef>
              <c:f>'Composición Ingresos1'!$B$39:$W$39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'Composición Ingresos1'!$B$42:$W$42</c:f>
              <c:numCache>
                <c:formatCode>0.00%</c:formatCode>
                <c:ptCount val="22"/>
                <c:pt idx="0">
                  <c:v>-2.659401337817488E-9</c:v>
                </c:pt>
                <c:pt idx="1">
                  <c:v>-1.990768661090938E-4</c:v>
                </c:pt>
                <c:pt idx="2">
                  <c:v>-1.7838872806275594E-4</c:v>
                </c:pt>
                <c:pt idx="3">
                  <c:v>-1.5612166666962115E-4</c:v>
                </c:pt>
                <c:pt idx="4">
                  <c:v>-1.5272883678683555E-4</c:v>
                </c:pt>
                <c:pt idx="5">
                  <c:v>-1.5006513741486053E-4</c:v>
                </c:pt>
                <c:pt idx="6">
                  <c:v>-1.4689936026629925E-4</c:v>
                </c:pt>
                <c:pt idx="7">
                  <c:v>-1.412205061222478E-4</c:v>
                </c:pt>
                <c:pt idx="8">
                  <c:v>-2.1876362363159403E-4</c:v>
                </c:pt>
                <c:pt idx="9">
                  <c:v>-2.0800931701579024E-4</c:v>
                </c:pt>
                <c:pt idx="10">
                  <c:v>-2.0534726866892341E-4</c:v>
                </c:pt>
                <c:pt idx="11">
                  <c:v>-2.0294987264946019E-4</c:v>
                </c:pt>
                <c:pt idx="12">
                  <c:v>-2.2056646540858293E-4</c:v>
                </c:pt>
                <c:pt idx="13">
                  <c:v>-3.8066042814735096E-4</c:v>
                </c:pt>
                <c:pt idx="14">
                  <c:v>-3.7561031830375186E-4</c:v>
                </c:pt>
                <c:pt idx="15">
                  <c:v>-3.5066968768197578E-4</c:v>
                </c:pt>
                <c:pt idx="16">
                  <c:v>-3.1435708247339169E-4</c:v>
                </c:pt>
                <c:pt idx="17">
                  <c:v>-2.7799350826971677E-4</c:v>
                </c:pt>
                <c:pt idx="18">
                  <c:v>-2.43920047660364E-4</c:v>
                </c:pt>
                <c:pt idx="19">
                  <c:v>-2.0373514167227743E-4</c:v>
                </c:pt>
                <c:pt idx="20">
                  <c:v>-1.6988069212731712E-4</c:v>
                </c:pt>
                <c:pt idx="21">
                  <c:v>-1.5452985371268687E-4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3002560"/>
        <c:axId val="663003120"/>
      </c:areaChart>
      <c:catAx>
        <c:axId val="663002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3003120"/>
        <c:crosses val="autoZero"/>
        <c:auto val="1"/>
        <c:lblAlgn val="ctr"/>
        <c:lblOffset val="100"/>
        <c:noMultiLvlLbl val="0"/>
      </c:catAx>
      <c:valAx>
        <c:axId val="66300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 b="1"/>
                  <a:t>Porcentaje</a:t>
                </a:r>
                <a:r>
                  <a:rPr lang="es-CO" b="1" baseline="0"/>
                  <a:t> del PIB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30025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5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s-CO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'[Gráficas FINAL Rikarena.xlsx]Series de crecimiento'!$A$2</c:f>
              <c:strCache>
                <c:ptCount val="1"/>
                <c:pt idx="0">
                  <c:v>Escenario Alto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'[Gráficas FINAL Rikarena.xlsx]Series de crecimiento'!$B$1:$W$1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'[Gráficas FINAL Rikarena.xlsx]Series de crecimiento'!$B$7:$W$7</c:f>
              <c:numCache>
                <c:formatCode>0.0%</c:formatCode>
                <c:ptCount val="22"/>
                <c:pt idx="0">
                  <c:v>4.4999999995520311E-2</c:v>
                </c:pt>
                <c:pt idx="1">
                  <c:v>4.5176555293588334E-2</c:v>
                </c:pt>
                <c:pt idx="2">
                  <c:v>4.6687592677691896E-2</c:v>
                </c:pt>
                <c:pt idx="3">
                  <c:v>4.6465991337623934E-2</c:v>
                </c:pt>
                <c:pt idx="4">
                  <c:v>4.5549405325159144E-2</c:v>
                </c:pt>
                <c:pt idx="5">
                  <c:v>4.4327257524506364E-2</c:v>
                </c:pt>
                <c:pt idx="6">
                  <c:v>4.4197337260800822E-2</c:v>
                </c:pt>
                <c:pt idx="7">
                  <c:v>4.4164978045437238E-2</c:v>
                </c:pt>
                <c:pt idx="8">
                  <c:v>4.7502374660521374E-2</c:v>
                </c:pt>
                <c:pt idx="9">
                  <c:v>4.7312218595394473E-2</c:v>
                </c:pt>
                <c:pt idx="10">
                  <c:v>4.5339027505245488E-2</c:v>
                </c:pt>
                <c:pt idx="11">
                  <c:v>4.6757219409935276E-2</c:v>
                </c:pt>
                <c:pt idx="12">
                  <c:v>4.526903956240718E-2</c:v>
                </c:pt>
                <c:pt idx="13">
                  <c:v>4.5342444969730042E-2</c:v>
                </c:pt>
                <c:pt idx="14">
                  <c:v>4.4583437175346761E-2</c:v>
                </c:pt>
                <c:pt idx="15">
                  <c:v>4.5054117616386564E-2</c:v>
                </c:pt>
                <c:pt idx="16">
                  <c:v>4.5541010456797454E-2</c:v>
                </c:pt>
                <c:pt idx="17">
                  <c:v>4.4742204772246073E-2</c:v>
                </c:pt>
                <c:pt idx="18">
                  <c:v>4.4721485869406927E-2</c:v>
                </c:pt>
                <c:pt idx="19">
                  <c:v>4.4712231275104715E-2</c:v>
                </c:pt>
                <c:pt idx="20">
                  <c:v>4.4813730000266803E-2</c:v>
                </c:pt>
                <c:pt idx="21">
                  <c:v>4.4646846312154924E-2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'[Gráficas FINAL Rikarena.xlsx]Series de crecimiento'!$A$3</c:f>
              <c:strCache>
                <c:ptCount val="1"/>
                <c:pt idx="0">
                  <c:v>Escenario Estable</c:v>
                </c:pt>
              </c:strCache>
            </c:strRef>
          </c:tx>
          <c:spPr>
            <a:ln w="28575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'[Gráficas FINAL Rikarena.xlsx]Series de crecimiento'!$B$1:$W$1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'[Gráficas FINAL Rikarena.xlsx]Series de crecimiento'!$B$8:$W$8</c:f>
              <c:numCache>
                <c:formatCode>0.0%</c:formatCode>
                <c:ptCount val="22"/>
                <c:pt idx="0">
                  <c:v>4.5000000000143814E-2</c:v>
                </c:pt>
                <c:pt idx="1">
                  <c:v>4.5000000001227815E-2</c:v>
                </c:pt>
                <c:pt idx="2">
                  <c:v>4.5000000000283508E-2</c:v>
                </c:pt>
                <c:pt idx="3">
                  <c:v>4.4999999999680254E-2</c:v>
                </c:pt>
                <c:pt idx="4">
                  <c:v>4.4999999999081691E-2</c:v>
                </c:pt>
                <c:pt idx="5">
                  <c:v>4.5000000000275264E-2</c:v>
                </c:pt>
                <c:pt idx="6">
                  <c:v>4.5000000000594585E-2</c:v>
                </c:pt>
                <c:pt idx="7">
                  <c:v>4.4999999998788953E-2</c:v>
                </c:pt>
                <c:pt idx="8">
                  <c:v>4.5000000000132302E-2</c:v>
                </c:pt>
                <c:pt idx="9">
                  <c:v>4.5000000000952695E-2</c:v>
                </c:pt>
                <c:pt idx="10">
                  <c:v>4.4999999999750601E-2</c:v>
                </c:pt>
                <c:pt idx="11">
                  <c:v>4.4999999999168379E-2</c:v>
                </c:pt>
                <c:pt idx="12">
                  <c:v>4.500000000080874E-2</c:v>
                </c:pt>
                <c:pt idx="13">
                  <c:v>4.5000000000374456E-2</c:v>
                </c:pt>
                <c:pt idx="14">
                  <c:v>4.4999999999582062E-2</c:v>
                </c:pt>
                <c:pt idx="15">
                  <c:v>4.4999999999822793E-2</c:v>
                </c:pt>
                <c:pt idx="16">
                  <c:v>4.5000000000448494E-2</c:v>
                </c:pt>
                <c:pt idx="17">
                  <c:v>4.4999999999544682E-2</c:v>
                </c:pt>
                <c:pt idx="18">
                  <c:v>4.5000000000100189E-2</c:v>
                </c:pt>
                <c:pt idx="19">
                  <c:v>4.4999999999654962E-2</c:v>
                </c:pt>
                <c:pt idx="20">
                  <c:v>4.5000000000477061E-2</c:v>
                </c:pt>
                <c:pt idx="21">
                  <c:v>4.4999999999411816E-2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'[Gráficas FINAL Rikarena.xlsx]Series de crecimiento'!$A$4</c:f>
              <c:strCache>
                <c:ptCount val="1"/>
                <c:pt idx="0">
                  <c:v>Escenario Medio</c:v>
                </c:pt>
              </c:strCache>
            </c:strRef>
          </c:tx>
          <c:spPr>
            <a:ln w="2857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'[Gráficas FINAL Rikarena.xlsx]Series de crecimiento'!$B$1:$W$1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'[Gráficas FINAL Rikarena.xlsx]Series de crecimiento'!$B$9:$W$9</c:f>
              <c:numCache>
                <c:formatCode>0.0%</c:formatCode>
                <c:ptCount val="22"/>
                <c:pt idx="0">
                  <c:v>4.4999999995520311E-2</c:v>
                </c:pt>
                <c:pt idx="1">
                  <c:v>4.1426023884955761E-2</c:v>
                </c:pt>
                <c:pt idx="2">
                  <c:v>4.3518797004280213E-2</c:v>
                </c:pt>
                <c:pt idx="3">
                  <c:v>4.1501893225057325E-2</c:v>
                </c:pt>
                <c:pt idx="4">
                  <c:v>4.1064387009911565E-2</c:v>
                </c:pt>
                <c:pt idx="5">
                  <c:v>4.0836764625044306E-2</c:v>
                </c:pt>
                <c:pt idx="6">
                  <c:v>4.1166841128200862E-2</c:v>
                </c:pt>
                <c:pt idx="7">
                  <c:v>4.1486811985250067E-2</c:v>
                </c:pt>
                <c:pt idx="8">
                  <c:v>4.3715550173820582E-2</c:v>
                </c:pt>
                <c:pt idx="9">
                  <c:v>4.4201568078192623E-2</c:v>
                </c:pt>
                <c:pt idx="10">
                  <c:v>4.2107744618382313E-2</c:v>
                </c:pt>
                <c:pt idx="11">
                  <c:v>4.4337803312365275E-2</c:v>
                </c:pt>
                <c:pt idx="12">
                  <c:v>4.3882253848936202E-2</c:v>
                </c:pt>
                <c:pt idx="13">
                  <c:v>4.4135144340167673E-2</c:v>
                </c:pt>
                <c:pt idx="14">
                  <c:v>4.4864248389853464E-2</c:v>
                </c:pt>
                <c:pt idx="15">
                  <c:v>4.5615701026368242E-2</c:v>
                </c:pt>
                <c:pt idx="16">
                  <c:v>4.6406554432328842E-2</c:v>
                </c:pt>
                <c:pt idx="17">
                  <c:v>4.5549135437095462E-2</c:v>
                </c:pt>
                <c:pt idx="18">
                  <c:v>4.5628536512701559E-2</c:v>
                </c:pt>
                <c:pt idx="19">
                  <c:v>4.5675724625305357E-2</c:v>
                </c:pt>
                <c:pt idx="20">
                  <c:v>4.5724268804045967E-2</c:v>
                </c:pt>
                <c:pt idx="21">
                  <c:v>4.5901281442560865E-2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'[Gráficas FINAL Rikarena.xlsx]Series de crecimiento'!$A$5</c:f>
              <c:strCache>
                <c:ptCount val="1"/>
                <c:pt idx="0">
                  <c:v>Escenario Bajo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'[Gráficas FINAL Rikarena.xlsx]Series de crecimiento'!$B$1:$W$1</c:f>
              <c:numCache>
                <c:formatCode>General</c:formatCode>
                <c:ptCount val="22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  <c:pt idx="21">
                  <c:v>2035</c:v>
                </c:pt>
              </c:numCache>
            </c:numRef>
          </c:cat>
          <c:val>
            <c:numRef>
              <c:f>'[Gráficas FINAL Rikarena.xlsx]Series de crecimiento'!$B$10:$W$10</c:f>
              <c:numCache>
                <c:formatCode>0.0%</c:formatCode>
                <c:ptCount val="22"/>
                <c:pt idx="0">
                  <c:v>4.4999999995520311E-2</c:v>
                </c:pt>
                <c:pt idx="1">
                  <c:v>3.699279904273757E-2</c:v>
                </c:pt>
                <c:pt idx="2">
                  <c:v>4.0222088568878794E-2</c:v>
                </c:pt>
                <c:pt idx="3">
                  <c:v>3.8235382524825758E-2</c:v>
                </c:pt>
                <c:pt idx="4">
                  <c:v>3.8537000613998902E-2</c:v>
                </c:pt>
                <c:pt idx="5">
                  <c:v>3.8688703922286252E-2</c:v>
                </c:pt>
                <c:pt idx="6">
                  <c:v>3.9473182531119679E-2</c:v>
                </c:pt>
                <c:pt idx="7">
                  <c:v>4.0102844257046709E-2</c:v>
                </c:pt>
                <c:pt idx="8">
                  <c:v>3.9437362757303356E-2</c:v>
                </c:pt>
                <c:pt idx="9">
                  <c:v>4.1506490574699698E-2</c:v>
                </c:pt>
                <c:pt idx="10">
                  <c:v>4.0443502939082956E-2</c:v>
                </c:pt>
                <c:pt idx="11">
                  <c:v>4.3406971302428474E-2</c:v>
                </c:pt>
                <c:pt idx="12">
                  <c:v>4.3734186122742998E-2</c:v>
                </c:pt>
                <c:pt idx="13">
                  <c:v>4.4406700697356499E-2</c:v>
                </c:pt>
                <c:pt idx="14">
                  <c:v>4.5271189961629307E-2</c:v>
                </c:pt>
                <c:pt idx="15">
                  <c:v>4.5669516684506126E-2</c:v>
                </c:pt>
                <c:pt idx="16">
                  <c:v>4.6037998413062074E-2</c:v>
                </c:pt>
                <c:pt idx="17">
                  <c:v>4.5722639038684509E-2</c:v>
                </c:pt>
                <c:pt idx="18">
                  <c:v>4.569648020286083E-2</c:v>
                </c:pt>
                <c:pt idx="19">
                  <c:v>4.5624927107932534E-2</c:v>
                </c:pt>
                <c:pt idx="20">
                  <c:v>4.542402892754023E-2</c:v>
                </c:pt>
                <c:pt idx="21">
                  <c:v>4.5829258469334305E-2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61850576"/>
        <c:axId val="661851136"/>
      </c:lineChart>
      <c:catAx>
        <c:axId val="661850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1851136"/>
        <c:crosses val="autoZero"/>
        <c:auto val="1"/>
        <c:lblAlgn val="ctr"/>
        <c:lblOffset val="100"/>
        <c:noMultiLvlLbl val="0"/>
      </c:catAx>
      <c:valAx>
        <c:axId val="661851136"/>
        <c:scaling>
          <c:orientation val="minMax"/>
          <c:min val="3.5000000000000003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1850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>
          <a:solidFill>
            <a:sysClr val="windowText" lastClr="000000"/>
          </a:solidFill>
        </a:defRPr>
      </a:pPr>
      <a:endParaRPr lang="es-CO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'[Gráficas FINAL Rikarena.xlsx]PIB'!$L$3</c:f>
              <c:strCache>
                <c:ptCount val="1"/>
                <c:pt idx="0">
                  <c:v>Escenario Alto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'[Gráficas FINAL Rikarena.xlsx]PIB'!$M$2</c:f>
              <c:strCache>
                <c:ptCount val="1"/>
                <c:pt idx="0">
                  <c:v>Tasa de Crecimiento Promedio</c:v>
                </c:pt>
              </c:strCache>
            </c:strRef>
          </c:cat>
          <c:val>
            <c:numRef>
              <c:f>'[Gráficas FINAL Rikarena.xlsx]PIB'!$M$3</c:f>
              <c:numCache>
                <c:formatCode>0.00%</c:formatCode>
                <c:ptCount val="1"/>
                <c:pt idx="0">
                  <c:v>4.5400254389964978E-2</c:v>
                </c:pt>
              </c:numCache>
            </c:numRef>
          </c:val>
        </c:ser>
        <c:ser>
          <c:idx val="1"/>
          <c:order val="1"/>
          <c:tx>
            <c:strRef>
              <c:f>'[Gráficas FINAL Rikarena.xlsx]PIB'!$L$4</c:f>
              <c:strCache>
                <c:ptCount val="1"/>
                <c:pt idx="0">
                  <c:v>Escenario Estable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'[Gráficas FINAL Rikarena.xlsx]PIB'!$M$2</c:f>
              <c:strCache>
                <c:ptCount val="1"/>
                <c:pt idx="0">
                  <c:v>Tasa de Crecimiento Promedio</c:v>
                </c:pt>
              </c:strCache>
            </c:strRef>
          </c:cat>
          <c:val>
            <c:numRef>
              <c:f>'[Gráficas FINAL Rikarena.xlsx]PIB'!$M$4</c:f>
              <c:numCache>
                <c:formatCode>0.00%</c:formatCode>
                <c:ptCount val="1"/>
                <c:pt idx="0">
                  <c:v>4.5000000000190443E-2</c:v>
                </c:pt>
              </c:numCache>
            </c:numRef>
          </c:val>
        </c:ser>
        <c:ser>
          <c:idx val="2"/>
          <c:order val="2"/>
          <c:tx>
            <c:strRef>
              <c:f>'[Gráficas FINAL Rikarena.xlsx]PIB'!$L$5</c:f>
              <c:strCache>
                <c:ptCount val="1"/>
                <c:pt idx="0">
                  <c:v>Escenario Medio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'[Gráficas FINAL Rikarena.xlsx]PIB'!$M$2</c:f>
              <c:strCache>
                <c:ptCount val="1"/>
                <c:pt idx="0">
                  <c:v>Tasa de Crecimiento Promedio</c:v>
                </c:pt>
              </c:strCache>
            </c:strRef>
          </c:cat>
          <c:val>
            <c:numRef>
              <c:f>'[Gráficas FINAL Rikarena.xlsx]PIB'!$M$5</c:f>
              <c:numCache>
                <c:formatCode>0.00%</c:formatCode>
                <c:ptCount val="1"/>
                <c:pt idx="0">
                  <c:v>4.3467009476467755E-2</c:v>
                </c:pt>
              </c:numCache>
            </c:numRef>
          </c:val>
        </c:ser>
        <c:ser>
          <c:idx val="3"/>
          <c:order val="3"/>
          <c:tx>
            <c:strRef>
              <c:f>'[Gráficas FINAL Rikarena.xlsx]PIB'!$L$6</c:f>
              <c:strCache>
                <c:ptCount val="1"/>
                <c:pt idx="0">
                  <c:v>Escenario Bajo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'[Gráficas FINAL Rikarena.xlsx]PIB'!$M$2</c:f>
              <c:strCache>
                <c:ptCount val="1"/>
                <c:pt idx="0">
                  <c:v>Tasa de Crecimiento Promedio</c:v>
                </c:pt>
              </c:strCache>
            </c:strRef>
          </c:cat>
          <c:val>
            <c:numRef>
              <c:f>'[Gráficas FINAL Rikarena.xlsx]PIB'!$M$6</c:f>
              <c:numCache>
                <c:formatCode>0.00%</c:formatCode>
                <c:ptCount val="1"/>
                <c:pt idx="0">
                  <c:v>4.1947702225484385E-2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62989120"/>
        <c:axId val="662989680"/>
      </c:barChart>
      <c:catAx>
        <c:axId val="662989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2989680"/>
        <c:crosses val="autoZero"/>
        <c:auto val="1"/>
        <c:lblAlgn val="ctr"/>
        <c:lblOffset val="100"/>
        <c:noMultiLvlLbl val="0"/>
      </c:catAx>
      <c:valAx>
        <c:axId val="662989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2989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>
          <a:solidFill>
            <a:sysClr val="windowText" lastClr="000000"/>
          </a:solidFill>
        </a:defRPr>
      </a:pPr>
      <a:endParaRPr lang="es-CO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'Tasa de Cambio'!$A$19</c:f>
              <c:strCache>
                <c:ptCount val="1"/>
                <c:pt idx="0">
                  <c:v>Escenario Alto</c:v>
                </c:pt>
              </c:strCache>
            </c:strRef>
          </c:tx>
          <c:spPr>
            <a:ln w="381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'Tasa de Cambio'!$B$18:$Y$18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'Tasa de Cambio'!$B$19:$Y$19</c:f>
              <c:numCache>
                <c:formatCode>General</c:formatCode>
                <c:ptCount val="24"/>
                <c:pt idx="2">
                  <c:v>1976.823131710999</c:v>
                </c:pt>
                <c:pt idx="3">
                  <c:v>1966.5010051883714</c:v>
                </c:pt>
                <c:pt idx="4">
                  <c:v>1835.8442058314884</c:v>
                </c:pt>
                <c:pt idx="5">
                  <c:v>1776.6699620429358</c:v>
                </c:pt>
                <c:pt idx="6">
                  <c:v>1813.6083757106826</c:v>
                </c:pt>
                <c:pt idx="7">
                  <c:v>1867.9191433284489</c:v>
                </c:pt>
                <c:pt idx="8">
                  <c:v>1906.5081966384048</c:v>
                </c:pt>
                <c:pt idx="9">
                  <c:v>1935.4460405005013</c:v>
                </c:pt>
                <c:pt idx="10">
                  <c:v>1882.9505729892821</c:v>
                </c:pt>
                <c:pt idx="11">
                  <c:v>1838.6620443818874</c:v>
                </c:pt>
                <c:pt idx="12">
                  <c:v>1853.795067366769</c:v>
                </c:pt>
                <c:pt idx="13">
                  <c:v>1824.2994315939034</c:v>
                </c:pt>
                <c:pt idx="14">
                  <c:v>1833.5747934810483</c:v>
                </c:pt>
                <c:pt idx="15">
                  <c:v>1826.5246360436847</c:v>
                </c:pt>
                <c:pt idx="16">
                  <c:v>1850.7554157847401</c:v>
                </c:pt>
                <c:pt idx="17">
                  <c:v>1860.5680772601984</c:v>
                </c:pt>
                <c:pt idx="18">
                  <c:v>1849.4774337626143</c:v>
                </c:pt>
                <c:pt idx="19">
                  <c:v>1864.8301886095096</c:v>
                </c:pt>
                <c:pt idx="20">
                  <c:v>1877.7055309645887</c:v>
                </c:pt>
                <c:pt idx="21">
                  <c:v>1892.897793767338</c:v>
                </c:pt>
                <c:pt idx="22">
                  <c:v>1911.9286700989883</c:v>
                </c:pt>
                <c:pt idx="23">
                  <c:v>1910.2177886760483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'Tasa de Cambio'!$A$20</c:f>
              <c:strCache>
                <c:ptCount val="1"/>
                <c:pt idx="0">
                  <c:v>Escenario Estable</c:v>
                </c:pt>
              </c:strCache>
            </c:strRef>
          </c:tx>
          <c:spPr>
            <a:ln w="38100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'Tasa de Cambio'!$B$18:$Y$18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'Tasa de Cambio'!$B$20:$Y$20</c:f>
              <c:numCache>
                <c:formatCode>General</c:formatCode>
                <c:ptCount val="24"/>
                <c:pt idx="0">
                  <c:v>1798</c:v>
                </c:pt>
                <c:pt idx="1">
                  <c:v>1869</c:v>
                </c:pt>
                <c:pt idx="2">
                  <c:v>1976</c:v>
                </c:pt>
                <c:pt idx="3">
                  <c:v>1976</c:v>
                </c:pt>
                <c:pt idx="4">
                  <c:v>1976</c:v>
                </c:pt>
                <c:pt idx="5">
                  <c:v>1976</c:v>
                </c:pt>
                <c:pt idx="6">
                  <c:v>1976</c:v>
                </c:pt>
                <c:pt idx="7">
                  <c:v>1976</c:v>
                </c:pt>
                <c:pt idx="8">
                  <c:v>1976</c:v>
                </c:pt>
                <c:pt idx="9">
                  <c:v>1976</c:v>
                </c:pt>
                <c:pt idx="10">
                  <c:v>1976</c:v>
                </c:pt>
                <c:pt idx="11">
                  <c:v>1976</c:v>
                </c:pt>
                <c:pt idx="12">
                  <c:v>1976</c:v>
                </c:pt>
                <c:pt idx="13">
                  <c:v>1976</c:v>
                </c:pt>
                <c:pt idx="14">
                  <c:v>1976</c:v>
                </c:pt>
                <c:pt idx="15">
                  <c:v>1976</c:v>
                </c:pt>
                <c:pt idx="16">
                  <c:v>1976</c:v>
                </c:pt>
                <c:pt idx="17">
                  <c:v>1976</c:v>
                </c:pt>
                <c:pt idx="18">
                  <c:v>1976</c:v>
                </c:pt>
                <c:pt idx="19">
                  <c:v>1976</c:v>
                </c:pt>
                <c:pt idx="20">
                  <c:v>1976</c:v>
                </c:pt>
                <c:pt idx="21">
                  <c:v>1976</c:v>
                </c:pt>
                <c:pt idx="22">
                  <c:v>1976</c:v>
                </c:pt>
                <c:pt idx="23">
                  <c:v>1976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'Tasa de Cambio'!$A$21</c:f>
              <c:strCache>
                <c:ptCount val="1"/>
                <c:pt idx="0">
                  <c:v>Escenario Medio</c:v>
                </c:pt>
              </c:strCache>
            </c:strRef>
          </c:tx>
          <c:spPr>
            <a:ln w="381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'Tasa de Cambio'!$B$18:$Y$18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'Tasa de Cambio'!$B$21:$Y$21</c:f>
              <c:numCache>
                <c:formatCode>General</c:formatCode>
                <c:ptCount val="24"/>
                <c:pt idx="2">
                  <c:v>1976.8190506735189</c:v>
                </c:pt>
                <c:pt idx="3">
                  <c:v>2197.8277122138161</c:v>
                </c:pt>
                <c:pt idx="4">
                  <c:v>2158.9415651427958</c:v>
                </c:pt>
                <c:pt idx="5">
                  <c:v>2160.804852096192</c:v>
                </c:pt>
                <c:pt idx="6">
                  <c:v>2170.2534082450711</c:v>
                </c:pt>
                <c:pt idx="7">
                  <c:v>2202.6825491332643</c:v>
                </c:pt>
                <c:pt idx="8">
                  <c:v>2221.0622245052796</c:v>
                </c:pt>
                <c:pt idx="9">
                  <c:v>2231.5708973513806</c:v>
                </c:pt>
                <c:pt idx="10">
                  <c:v>2193.5021801272646</c:v>
                </c:pt>
                <c:pt idx="11">
                  <c:v>2153.0131277199102</c:v>
                </c:pt>
                <c:pt idx="12">
                  <c:v>2156.6228359811753</c:v>
                </c:pt>
                <c:pt idx="13">
                  <c:v>2118.2085819826266</c:v>
                </c:pt>
                <c:pt idx="14">
                  <c:v>2108.1920848377003</c:v>
                </c:pt>
                <c:pt idx="15">
                  <c:v>2089.3076497136308</c:v>
                </c:pt>
                <c:pt idx="16">
                  <c:v>2091.1435075673517</c:v>
                </c:pt>
                <c:pt idx="17">
                  <c:v>2082.6323164540654</c:v>
                </c:pt>
                <c:pt idx="18">
                  <c:v>2059.2627438088957</c:v>
                </c:pt>
                <c:pt idx="19">
                  <c:v>2056.4459933948842</c:v>
                </c:pt>
                <c:pt idx="20">
                  <c:v>2052.5673885793344</c:v>
                </c:pt>
                <c:pt idx="21">
                  <c:v>2050.3296581437053</c:v>
                </c:pt>
                <c:pt idx="22">
                  <c:v>2050.6822947520686</c:v>
                </c:pt>
                <c:pt idx="23">
                  <c:v>2036.2792380304604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'Tasa de Cambio'!$A$22</c:f>
              <c:strCache>
                <c:ptCount val="1"/>
                <c:pt idx="0">
                  <c:v>Escenario Bajo</c:v>
                </c:pt>
              </c:strCache>
            </c:strRef>
          </c:tx>
          <c:spPr>
            <a:ln w="381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'Tasa de Cambio'!$B$18:$Y$18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'Tasa de Cambio'!$B$22:$Y$22</c:f>
              <c:numCache>
                <c:formatCode>General</c:formatCode>
                <c:ptCount val="24"/>
                <c:pt idx="2">
                  <c:v>1976.8231721287764</c:v>
                </c:pt>
                <c:pt idx="3">
                  <c:v>2391.3539300316397</c:v>
                </c:pt>
                <c:pt idx="4">
                  <c:v>2363.5060688275435</c:v>
                </c:pt>
                <c:pt idx="5">
                  <c:v>2360.8497084576725</c:v>
                </c:pt>
                <c:pt idx="6">
                  <c:v>2376.3212916733014</c:v>
                </c:pt>
                <c:pt idx="7">
                  <c:v>2404.4974856373824</c:v>
                </c:pt>
                <c:pt idx="8">
                  <c:v>2413.0916221490234</c:v>
                </c:pt>
                <c:pt idx="9">
                  <c:v>2411.8145764958772</c:v>
                </c:pt>
                <c:pt idx="10">
                  <c:v>2422.5828147251168</c:v>
                </c:pt>
                <c:pt idx="11">
                  <c:v>2402.6210241728645</c:v>
                </c:pt>
                <c:pt idx="12">
                  <c:v>2392.4421443416622</c:v>
                </c:pt>
                <c:pt idx="13">
                  <c:v>2359.4459148570591</c:v>
                </c:pt>
                <c:pt idx="14">
                  <c:v>2326.0059641206162</c:v>
                </c:pt>
                <c:pt idx="15">
                  <c:v>2294.7758682351323</c:v>
                </c:pt>
                <c:pt idx="16">
                  <c:v>2263.6707723495515</c:v>
                </c:pt>
                <c:pt idx="17">
                  <c:v>2236.4909827920246</c:v>
                </c:pt>
                <c:pt idx="18">
                  <c:v>2212.4236080972855</c:v>
                </c:pt>
                <c:pt idx="19">
                  <c:v>2188.7303429328381</c:v>
                </c:pt>
                <c:pt idx="20">
                  <c:v>2165.6185160762566</c:v>
                </c:pt>
                <c:pt idx="21">
                  <c:v>2143.6166236873769</c:v>
                </c:pt>
                <c:pt idx="22">
                  <c:v>2121.5023953581895</c:v>
                </c:pt>
                <c:pt idx="23">
                  <c:v>2100.9058133082367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61855056"/>
        <c:axId val="661855616"/>
      </c:lineChart>
      <c:catAx>
        <c:axId val="66185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1855616"/>
        <c:crosses val="autoZero"/>
        <c:auto val="1"/>
        <c:lblAlgn val="ctr"/>
        <c:lblOffset val="100"/>
        <c:noMultiLvlLbl val="0"/>
      </c:catAx>
      <c:valAx>
        <c:axId val="661855616"/>
        <c:scaling>
          <c:orientation val="minMax"/>
          <c:min val="17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s-CO" sz="1200" dirty="0" smtClean="0"/>
                  <a:t>Pesos por dólar</a:t>
                </a:r>
                <a:endParaRPr lang="es-CO" sz="1200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1855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s-CO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'[Gráficas FINAL Rikarena.xlsx]TransVSNoTrans'!$B$40</c:f>
              <c:strCache>
                <c:ptCount val="1"/>
                <c:pt idx="0">
                  <c:v>Escenario Alto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'[Gráficas FINAL Rikarena.xlsx]TransVSNoTrans'!$C$11</c:f>
              <c:strCache>
                <c:ptCount val="1"/>
                <c:pt idx="0">
                  <c:v>Tasa de Crecimiento Promedio</c:v>
                </c:pt>
              </c:strCache>
            </c:strRef>
          </c:cat>
          <c:val>
            <c:numRef>
              <c:f>'[Gráficas FINAL Rikarena.xlsx]TransVSNoTrans'!$C$40</c:f>
              <c:numCache>
                <c:formatCode>0.0%</c:formatCode>
                <c:ptCount val="1"/>
                <c:pt idx="0">
                  <c:v>3.673799292278624E-2</c:v>
                </c:pt>
              </c:numCache>
            </c:numRef>
          </c:val>
        </c:ser>
        <c:ser>
          <c:idx val="1"/>
          <c:order val="1"/>
          <c:tx>
            <c:strRef>
              <c:f>'[Gráficas FINAL Rikarena.xlsx]TransVSNoTrans'!$B$41</c:f>
              <c:strCache>
                <c:ptCount val="1"/>
                <c:pt idx="0">
                  <c:v>Escenario Estable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'[Gráficas FINAL Rikarena.xlsx]TransVSNoTrans'!$C$11</c:f>
              <c:strCache>
                <c:ptCount val="1"/>
                <c:pt idx="0">
                  <c:v>Tasa de Crecimiento Promedio</c:v>
                </c:pt>
              </c:strCache>
            </c:strRef>
          </c:cat>
          <c:val>
            <c:numRef>
              <c:f>'[Gráficas FINAL Rikarena.xlsx]TransVSNoTrans'!$C$41</c:f>
              <c:numCache>
                <c:formatCode>0.0%</c:formatCode>
                <c:ptCount val="1"/>
                <c:pt idx="0">
                  <c:v>3.7671657606967564E-2</c:v>
                </c:pt>
              </c:numCache>
            </c:numRef>
          </c:val>
        </c:ser>
        <c:ser>
          <c:idx val="2"/>
          <c:order val="2"/>
          <c:tx>
            <c:strRef>
              <c:f>'[Gráficas FINAL Rikarena.xlsx]TransVSNoTrans'!$B$42</c:f>
              <c:strCache>
                <c:ptCount val="1"/>
                <c:pt idx="0">
                  <c:v>Escenario Medio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'[Gráficas FINAL Rikarena.xlsx]TransVSNoTrans'!$C$11</c:f>
              <c:strCache>
                <c:ptCount val="1"/>
                <c:pt idx="0">
                  <c:v>Tasa de Crecimiento Promedio</c:v>
                </c:pt>
              </c:strCache>
            </c:strRef>
          </c:cat>
          <c:val>
            <c:numRef>
              <c:f>'[Gráficas FINAL Rikarena.xlsx]TransVSNoTrans'!$C$42</c:f>
              <c:numCache>
                <c:formatCode>0.0%</c:formatCode>
                <c:ptCount val="1"/>
                <c:pt idx="0">
                  <c:v>4.0936109201957907E-2</c:v>
                </c:pt>
              </c:numCache>
            </c:numRef>
          </c:val>
        </c:ser>
        <c:ser>
          <c:idx val="3"/>
          <c:order val="3"/>
          <c:tx>
            <c:strRef>
              <c:f>'[Gráficas FINAL Rikarena.xlsx]TransVSNoTrans'!$B$43</c:f>
              <c:strCache>
                <c:ptCount val="1"/>
                <c:pt idx="0">
                  <c:v>Escenario Bajo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'[Gráficas FINAL Rikarena.xlsx]TransVSNoTrans'!$C$11</c:f>
              <c:strCache>
                <c:ptCount val="1"/>
                <c:pt idx="0">
                  <c:v>Tasa de Crecimiento Promedio</c:v>
                </c:pt>
              </c:strCache>
            </c:strRef>
          </c:cat>
          <c:val>
            <c:numRef>
              <c:f>'[Gráficas FINAL Rikarena.xlsx]TransVSNoTrans'!$C$43</c:f>
              <c:numCache>
                <c:formatCode>0.0%</c:formatCode>
                <c:ptCount val="1"/>
                <c:pt idx="0">
                  <c:v>4.5593632197229679E-2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61859536"/>
        <c:axId val="661860096"/>
      </c:barChart>
      <c:catAx>
        <c:axId val="66185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1860096"/>
        <c:crosses val="autoZero"/>
        <c:auto val="1"/>
        <c:lblAlgn val="ctr"/>
        <c:lblOffset val="100"/>
        <c:noMultiLvlLbl val="0"/>
      </c:catAx>
      <c:valAx>
        <c:axId val="661860096"/>
        <c:scaling>
          <c:orientation val="minMax"/>
          <c:max val="6.0000000000000012E-2"/>
          <c:min val="3.0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185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es-CO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'[Gráficas FINAL Rikarena.xlsx]TransVSNoTrans'!$B$40</c:f>
              <c:strCache>
                <c:ptCount val="1"/>
                <c:pt idx="0">
                  <c:v>Escenario Alto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'[Gráficas FINAL Rikarena.xlsx]TransVSNoTrans'!$I$11</c:f>
              <c:strCache>
                <c:ptCount val="1"/>
                <c:pt idx="0">
                  <c:v>Tasa de Crecimiento Promedio</c:v>
                </c:pt>
              </c:strCache>
            </c:strRef>
          </c:cat>
          <c:val>
            <c:numRef>
              <c:f>'[Gráficas FINAL Rikarena.xlsx]TransVSNoTrans'!$I$40</c:f>
              <c:numCache>
                <c:formatCode>0.0%</c:formatCode>
                <c:ptCount val="1"/>
                <c:pt idx="0">
                  <c:v>5.4228111081058079E-2</c:v>
                </c:pt>
              </c:numCache>
            </c:numRef>
          </c:val>
        </c:ser>
        <c:ser>
          <c:idx val="1"/>
          <c:order val="1"/>
          <c:tx>
            <c:strRef>
              <c:f>'[Gráficas FINAL Rikarena.xlsx]TransVSNoTrans'!$B$41</c:f>
              <c:strCache>
                <c:ptCount val="1"/>
                <c:pt idx="0">
                  <c:v>Escenario Estable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'[Gráficas FINAL Rikarena.xlsx]TransVSNoTrans'!$I$11</c:f>
              <c:strCache>
                <c:ptCount val="1"/>
                <c:pt idx="0">
                  <c:v>Tasa de Crecimiento Promedio</c:v>
                </c:pt>
              </c:strCache>
            </c:strRef>
          </c:cat>
          <c:val>
            <c:numRef>
              <c:f>'[Gráficas FINAL Rikarena.xlsx]TransVSNoTrans'!$I$41</c:f>
              <c:numCache>
                <c:formatCode>0.0%</c:formatCode>
                <c:ptCount val="1"/>
                <c:pt idx="0">
                  <c:v>5.2417175435784287E-2</c:v>
                </c:pt>
              </c:numCache>
            </c:numRef>
          </c:val>
        </c:ser>
        <c:ser>
          <c:idx val="2"/>
          <c:order val="2"/>
          <c:tx>
            <c:strRef>
              <c:f>'[Gráficas FINAL Rikarena.xlsx]TransVSNoTrans'!$B$42</c:f>
              <c:strCache>
                <c:ptCount val="1"/>
                <c:pt idx="0">
                  <c:v>Escenario Medio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'[Gráficas FINAL Rikarena.xlsx]TransVSNoTrans'!$I$11</c:f>
              <c:strCache>
                <c:ptCount val="1"/>
                <c:pt idx="0">
                  <c:v>Tasa de Crecimiento Promedio</c:v>
                </c:pt>
              </c:strCache>
            </c:strRef>
          </c:cat>
          <c:val>
            <c:numRef>
              <c:f>'[Gráficas FINAL Rikarena.xlsx]TransVSNoTrans'!$I$42</c:f>
              <c:numCache>
                <c:formatCode>0.0%</c:formatCode>
                <c:ptCount val="1"/>
                <c:pt idx="0">
                  <c:v>4.460216293692322E-2</c:v>
                </c:pt>
              </c:numCache>
            </c:numRef>
          </c:val>
        </c:ser>
        <c:ser>
          <c:idx val="3"/>
          <c:order val="3"/>
          <c:tx>
            <c:strRef>
              <c:f>'[Gráficas FINAL Rikarena.xlsx]TransVSNoTrans'!$B$43</c:f>
              <c:strCache>
                <c:ptCount val="1"/>
                <c:pt idx="0">
                  <c:v>Escenario Bajo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'[Gráficas FINAL Rikarena.xlsx]TransVSNoTrans'!$I$11</c:f>
              <c:strCache>
                <c:ptCount val="1"/>
                <c:pt idx="0">
                  <c:v>Tasa de Crecimiento Promedio</c:v>
                </c:pt>
              </c:strCache>
            </c:strRef>
          </c:cat>
          <c:val>
            <c:numRef>
              <c:f>'[Gráficas FINAL Rikarena.xlsx]TransVSNoTrans'!$I$43</c:f>
              <c:numCache>
                <c:formatCode>0.0%</c:formatCode>
                <c:ptCount val="1"/>
                <c:pt idx="0">
                  <c:v>3.9881731970620844E-2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61864016"/>
        <c:axId val="661864576"/>
      </c:barChart>
      <c:catAx>
        <c:axId val="661864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1864576"/>
        <c:crosses val="autoZero"/>
        <c:auto val="1"/>
        <c:lblAlgn val="ctr"/>
        <c:lblOffset val="100"/>
        <c:noMultiLvlLbl val="0"/>
      </c:catAx>
      <c:valAx>
        <c:axId val="661864576"/>
        <c:scaling>
          <c:orientation val="minMax"/>
          <c:min val="3.0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61864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es-CO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'Cambios en empleo'!$D$2</c:f>
              <c:strCache>
                <c:ptCount val="1"/>
                <c:pt idx="0">
                  <c:v>Cambio en cantidad de trabajadores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4"/>
              <c:layout>
                <c:manualLayout>
                  <c:x val="6.6074459139209537E-3"/>
                  <c:y val="0"/>
                </c:manualLayout>
              </c:layout>
              <c:numFmt formatCode="#,##0.00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ysClr val="windowText" lastClr="000000"/>
                      </a:solidFill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6310679611650486"/>
                  <c:y val="-4.6296296296296294E-3"/>
                </c:manualLayout>
              </c:layout>
              <c:numFmt formatCode="#,##0.000" sourceLinked="0"/>
              <c:spPr/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'Cambios en empleo'!$C$3:$C$8</c:f>
              <c:strCache>
                <c:ptCount val="6"/>
                <c:pt idx="0">
                  <c:v>Agricultura</c:v>
                </c:pt>
                <c:pt idx="1">
                  <c:v>Industria Manufacturera</c:v>
                </c:pt>
                <c:pt idx="2">
                  <c:v>Minería (sin petróleo)</c:v>
                </c:pt>
                <c:pt idx="3">
                  <c:v>Petróleo</c:v>
                </c:pt>
                <c:pt idx="4">
                  <c:v>Construcción*</c:v>
                </c:pt>
                <c:pt idx="5">
                  <c:v>Servicios</c:v>
                </c:pt>
              </c:strCache>
            </c:strRef>
          </c:cat>
          <c:val>
            <c:numRef>
              <c:f>'Cambios en empleo'!$D$3:$D$8</c:f>
              <c:numCache>
                <c:formatCode>_(* #,##0.000_);_(* \(#,##0.000\);_(* "-"??_);_(@_)</c:formatCode>
                <c:ptCount val="6"/>
                <c:pt idx="0">
                  <c:v>933.2082426147058</c:v>
                </c:pt>
                <c:pt idx="1">
                  <c:v>438.92858866176459</c:v>
                </c:pt>
                <c:pt idx="2">
                  <c:v>11.477529322840647</c:v>
                </c:pt>
                <c:pt idx="3" formatCode="#,##0.000">
                  <c:v>-1.54780981579365</c:v>
                </c:pt>
                <c:pt idx="4">
                  <c:v>-111.82239567705885</c:v>
                </c:pt>
                <c:pt idx="5">
                  <c:v>-1265.4858727117644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1866816"/>
        <c:axId val="661867376"/>
      </c:barChart>
      <c:catAx>
        <c:axId val="6618668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400"/>
            </a:pPr>
            <a:endParaRPr lang="es-CO"/>
          </a:p>
        </c:txPr>
        <c:crossAx val="661867376"/>
        <c:crosses val="autoZero"/>
        <c:auto val="1"/>
        <c:lblAlgn val="ctr"/>
        <c:lblOffset val="100"/>
        <c:noMultiLvlLbl val="0"/>
      </c:catAx>
      <c:valAx>
        <c:axId val="661867376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s-CO" sz="1200" dirty="0" smtClean="0"/>
                  <a:t>Cantidad de trabajadores</a:t>
                </a:r>
                <a:endParaRPr lang="es-CO" sz="1200" dirty="0"/>
              </a:p>
            </c:rich>
          </c:tx>
          <c:overlay val="0"/>
        </c:title>
        <c:numFmt formatCode="#,##0.000" sourceLinked="0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s-CO"/>
          </a:p>
        </c:txPr>
        <c:crossAx val="6618668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Escenarios!$A$26</c:f>
              <c:strCache>
                <c:ptCount val="1"/>
                <c:pt idx="0">
                  <c:v>Escenario Alto</c:v>
                </c:pt>
              </c:strCache>
            </c:strRef>
          </c:tx>
          <c:spPr>
            <a:ln w="38100">
              <a:solidFill>
                <a:schemeClr val="accent3"/>
              </a:solidFill>
            </a:ln>
          </c:spPr>
          <c:marker>
            <c:symbol val="none"/>
          </c:marker>
          <c:cat>
            <c:numRef>
              <c:f>Escenarios!$B$25:$L$25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Escenarios!$B$26:$L$26</c:f>
              <c:numCache>
                <c:formatCode>"$"\ #,##0</c:formatCode>
                <c:ptCount val="11"/>
                <c:pt idx="0">
                  <c:v>7138.702672465216</c:v>
                </c:pt>
                <c:pt idx="1">
                  <c:v>7219.6441699680327</c:v>
                </c:pt>
                <c:pt idx="2">
                  <c:v>6924.1135484288625</c:v>
                </c:pt>
                <c:pt idx="3">
                  <c:v>5501.8357352049143</c:v>
                </c:pt>
                <c:pt idx="4">
                  <c:v>4947.2295928786343</c:v>
                </c:pt>
                <c:pt idx="5">
                  <c:v>4680.0415865205769</c:v>
                </c:pt>
                <c:pt idx="6">
                  <c:v>4506.5710908648243</c:v>
                </c:pt>
                <c:pt idx="7">
                  <c:v>4104.5789967016381</c:v>
                </c:pt>
                <c:pt idx="8">
                  <c:v>4147.6621683059648</c:v>
                </c:pt>
                <c:pt idx="9">
                  <c:v>4214.4623361908798</c:v>
                </c:pt>
                <c:pt idx="10">
                  <c:v>4328.1401814588007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Escenarios!$A$27</c:f>
              <c:strCache>
                <c:ptCount val="1"/>
                <c:pt idx="0">
                  <c:v>Referencia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Escenarios!$B$25:$L$25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Escenarios!$B$27:$L$27</c:f>
              <c:numCache>
                <c:formatCode>"$"\ #,##0</c:formatCode>
                <c:ptCount val="11"/>
                <c:pt idx="0">
                  <c:v>7138.7460805436367</c:v>
                </c:pt>
                <c:pt idx="1">
                  <c:v>6577.0565007802998</c:v>
                </c:pt>
                <c:pt idx="2">
                  <c:v>6201.9342954949134</c:v>
                </c:pt>
                <c:pt idx="3">
                  <c:v>4797.7342871919682</c:v>
                </c:pt>
                <c:pt idx="4">
                  <c:v>4209.5366427741965</c:v>
                </c:pt>
                <c:pt idx="5">
                  <c:v>3858.2424779747676</c:v>
                </c:pt>
                <c:pt idx="6">
                  <c:v>3632.0683936579944</c:v>
                </c:pt>
                <c:pt idx="7">
                  <c:v>3223.6244222457058</c:v>
                </c:pt>
                <c:pt idx="8">
                  <c:v>3194.7984475050794</c:v>
                </c:pt>
                <c:pt idx="9">
                  <c:v>3231.2352656987323</c:v>
                </c:pt>
                <c:pt idx="10">
                  <c:v>3227.5086882971909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Escenarios!$A$28</c:f>
              <c:strCache>
                <c:ptCount val="1"/>
                <c:pt idx="0">
                  <c:v>Escenario Bajo</c:v>
                </c:pt>
              </c:strCache>
            </c:strRef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Escenarios!$B$25:$L$25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Escenarios!$B$28:$L$28</c:f>
              <c:numCache>
                <c:formatCode>"$"\ #,##0</c:formatCode>
                <c:ptCount val="11"/>
                <c:pt idx="0">
                  <c:v>7138.7894886220556</c:v>
                </c:pt>
                <c:pt idx="1">
                  <c:v>5413.9874586397145</c:v>
                </c:pt>
                <c:pt idx="2">
                  <c:v>5135.227172144303</c:v>
                </c:pt>
                <c:pt idx="3">
                  <c:v>3960.1257001546169</c:v>
                </c:pt>
                <c:pt idx="4">
                  <c:v>3387.4535823349665</c:v>
                </c:pt>
                <c:pt idx="5">
                  <c:v>2992.7214224073091</c:v>
                </c:pt>
                <c:pt idx="6">
                  <c:v>2742.2311908751594</c:v>
                </c:pt>
                <c:pt idx="7">
                  <c:v>2370.0664415779265</c:v>
                </c:pt>
                <c:pt idx="8">
                  <c:v>2143.9310644649859</c:v>
                </c:pt>
                <c:pt idx="9">
                  <c:v>2052.2535127715164</c:v>
                </c:pt>
                <c:pt idx="10">
                  <c:v>1873.4724076402413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Escenarios!$A$29</c:f>
              <c:strCache>
                <c:ptCount val="1"/>
                <c:pt idx="0">
                  <c:v>Escenario Gobierno</c:v>
                </c:pt>
              </c:strCache>
            </c:strRef>
          </c:tx>
          <c:spPr>
            <a:ln w="38100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Escenarios!$B$25:$L$25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Escenarios!$B$29:$L$29</c:f>
              <c:numCache>
                <c:formatCode>"$"\ #,##0</c:formatCode>
                <c:ptCount val="11"/>
                <c:pt idx="1">
                  <c:v>6910</c:v>
                </c:pt>
                <c:pt idx="2">
                  <c:v>7008</c:v>
                </c:pt>
                <c:pt idx="3">
                  <c:v>6002</c:v>
                </c:pt>
                <c:pt idx="4">
                  <c:v>5355</c:v>
                </c:pt>
                <c:pt idx="5">
                  <c:v>5133</c:v>
                </c:pt>
                <c:pt idx="6">
                  <c:v>5104</c:v>
                </c:pt>
                <c:pt idx="7">
                  <c:v>4875</c:v>
                </c:pt>
                <c:pt idx="8">
                  <c:v>4869</c:v>
                </c:pt>
                <c:pt idx="9">
                  <c:v>4970</c:v>
                </c:pt>
                <c:pt idx="10">
                  <c:v>5101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61871296"/>
        <c:axId val="661871856"/>
      </c:lineChart>
      <c:catAx>
        <c:axId val="661871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/>
            </a:pPr>
            <a:endParaRPr lang="es-CO"/>
          </a:p>
        </c:txPr>
        <c:crossAx val="661871856"/>
        <c:crosses val="autoZero"/>
        <c:auto val="1"/>
        <c:lblAlgn val="ctr"/>
        <c:lblOffset val="100"/>
        <c:noMultiLvlLbl val="0"/>
      </c:catAx>
      <c:valAx>
        <c:axId val="6618718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s-CO" sz="1800"/>
                  <a:t>$ Miles de millones</a:t>
                </a:r>
              </a:p>
            </c:rich>
          </c:tx>
          <c:overlay val="0"/>
        </c:title>
        <c:numFmt formatCode="&quot;$&quot;\ #,##0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s-CO"/>
          </a:p>
        </c:txPr>
        <c:crossAx val="661871296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600"/>
          </a:pPr>
          <a:endParaRPr lang="es-CO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Precios!$A$11</c:f>
              <c:strCache>
                <c:ptCount val="1"/>
                <c:pt idx="0">
                  <c:v>Escenario Bajo</c:v>
                </c:pt>
              </c:strCache>
            </c:strRef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Precios!$D$10:$N$10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Precios!$D$11:$N$11</c:f>
              <c:numCache>
                <c:formatCode>0.00</c:formatCode>
                <c:ptCount val="11"/>
                <c:pt idx="0">
                  <c:v>98.897193999999999</c:v>
                </c:pt>
                <c:pt idx="1">
                  <c:v>73.621796000000003</c:v>
                </c:pt>
                <c:pt idx="2">
                  <c:v>70</c:v>
                </c:pt>
                <c:pt idx="3">
                  <c:v>69</c:v>
                </c:pt>
                <c:pt idx="4">
                  <c:v>68.800003000000004</c:v>
                </c:pt>
                <c:pt idx="5">
                  <c:v>68.699996999999996</c:v>
                </c:pt>
                <c:pt idx="6">
                  <c:v>68.900002000000001</c:v>
                </c:pt>
                <c:pt idx="7">
                  <c:v>69.199996999999996</c:v>
                </c:pt>
                <c:pt idx="8">
                  <c:v>69.5</c:v>
                </c:pt>
                <c:pt idx="9">
                  <c:v>69.800003000000004</c:v>
                </c:pt>
                <c:pt idx="10">
                  <c:v>70.099997999999999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Precios!$A$12</c:f>
              <c:strCache>
                <c:ptCount val="1"/>
                <c:pt idx="0">
                  <c:v>Escenario Alto</c:v>
                </c:pt>
              </c:strCache>
            </c:strRef>
          </c:tx>
          <c:spPr>
            <a:ln w="38100">
              <a:solidFill>
                <a:schemeClr val="accent3"/>
              </a:solidFill>
            </a:ln>
          </c:spPr>
          <c:marker>
            <c:symbol val="none"/>
          </c:marker>
          <c:cat>
            <c:numRef>
              <c:f>Precios!$D$10:$N$10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Precios!$D$12:$N$12</c:f>
              <c:numCache>
                <c:formatCode>0.00</c:formatCode>
                <c:ptCount val="11"/>
                <c:pt idx="0">
                  <c:v>98.896270999999999</c:v>
                </c:pt>
                <c:pt idx="1">
                  <c:v>97.145538000000002</c:v>
                </c:pt>
                <c:pt idx="2">
                  <c:v>93.439689999999999</c:v>
                </c:pt>
                <c:pt idx="3">
                  <c:v>91.836883999999998</c:v>
                </c:pt>
                <c:pt idx="4">
                  <c:v>92.495902999999998</c:v>
                </c:pt>
                <c:pt idx="5">
                  <c:v>94.376059999999995</c:v>
                </c:pt>
                <c:pt idx="6">
                  <c:v>96.566772</c:v>
                </c:pt>
                <c:pt idx="7">
                  <c:v>99.053298999999996</c:v>
                </c:pt>
                <c:pt idx="8">
                  <c:v>101.571045</c:v>
                </c:pt>
                <c:pt idx="9">
                  <c:v>104.21575199999999</c:v>
                </c:pt>
                <c:pt idx="10">
                  <c:v>106.68821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Precios!$A$13</c:f>
              <c:strCache>
                <c:ptCount val="1"/>
                <c:pt idx="0">
                  <c:v>Referencia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Precios!$D$10:$N$10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Precios!$D$13:$N$13</c:f>
              <c:numCache>
                <c:formatCode>0.00</c:formatCode>
                <c:ptCount val="11"/>
                <c:pt idx="0">
                  <c:v>98.896732499999999</c:v>
                </c:pt>
                <c:pt idx="1">
                  <c:v>85.383667000000003</c:v>
                </c:pt>
                <c:pt idx="2">
                  <c:v>81.719844999999992</c:v>
                </c:pt>
                <c:pt idx="3">
                  <c:v>80.418441999999999</c:v>
                </c:pt>
                <c:pt idx="4">
                  <c:v>80.647953000000001</c:v>
                </c:pt>
                <c:pt idx="5">
                  <c:v>81.538028499999996</c:v>
                </c:pt>
                <c:pt idx="6">
                  <c:v>82.733386999999993</c:v>
                </c:pt>
                <c:pt idx="7">
                  <c:v>84.126647999999989</c:v>
                </c:pt>
                <c:pt idx="8">
                  <c:v>85.535522499999999</c:v>
                </c:pt>
                <c:pt idx="9">
                  <c:v>87.007877500000006</c:v>
                </c:pt>
                <c:pt idx="10">
                  <c:v>88.394103999999999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Precios!$A$14</c:f>
              <c:strCache>
                <c:ptCount val="1"/>
                <c:pt idx="0">
                  <c:v>Escenario Gobierno</c:v>
                </c:pt>
              </c:strCache>
            </c:strRef>
          </c:tx>
          <c:spPr>
            <a:ln w="38100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Precios!$D$10:$N$10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Precios!$D$14:$N$14</c:f>
              <c:numCache>
                <c:formatCode>0.00</c:formatCode>
                <c:ptCount val="11"/>
                <c:pt idx="1">
                  <c:v>94</c:v>
                </c:pt>
                <c:pt idx="2">
                  <c:v>91</c:v>
                </c:pt>
                <c:pt idx="3">
                  <c:v>89</c:v>
                </c:pt>
                <c:pt idx="4">
                  <c:v>88</c:v>
                </c:pt>
                <c:pt idx="5">
                  <c:v>91</c:v>
                </c:pt>
                <c:pt idx="6">
                  <c:v>95</c:v>
                </c:pt>
                <c:pt idx="7">
                  <c:v>99</c:v>
                </c:pt>
                <c:pt idx="8">
                  <c:v>104</c:v>
                </c:pt>
                <c:pt idx="9">
                  <c:v>109</c:v>
                </c:pt>
                <c:pt idx="10">
                  <c:v>113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61875776"/>
        <c:axId val="661876336"/>
      </c:lineChart>
      <c:catAx>
        <c:axId val="661875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/>
            </a:pPr>
            <a:endParaRPr lang="es-CO"/>
          </a:p>
        </c:txPr>
        <c:crossAx val="661876336"/>
        <c:crosses val="autoZero"/>
        <c:auto val="1"/>
        <c:lblAlgn val="ctr"/>
        <c:lblOffset val="100"/>
        <c:noMultiLvlLbl val="0"/>
      </c:catAx>
      <c:valAx>
        <c:axId val="661876336"/>
        <c:scaling>
          <c:orientation val="minMax"/>
          <c:min val="6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s-CO" sz="1800"/>
                  <a:t>$US por barril</a:t>
                </a:r>
              </a:p>
            </c:rich>
          </c:tx>
          <c:overlay val="0"/>
        </c:title>
        <c:numFmt formatCode="&quot;$&quot;\ #,##0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s-CO"/>
          </a:p>
        </c:txPr>
        <c:crossAx val="661875776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600"/>
          </a:pPr>
          <a:endParaRPr lang="es-CO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WTI - Bajo</c:v>
                </c:pt>
              </c:strCache>
            </c:strRef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dLbls>
            <c:dLbl>
              <c:idx val="8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/>
                </a:pPr>
                <a:endParaRPr lang="es-CO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Hoja1!$B$1:$Y$1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Hoja1!$B$2:$Y$2</c:f>
              <c:numCache>
                <c:formatCode>0.00</c:formatCode>
                <c:ptCount val="24"/>
                <c:pt idx="0">
                  <c:v>94.124001000000007</c:v>
                </c:pt>
                <c:pt idx="1">
                  <c:v>97.139510999999999</c:v>
                </c:pt>
                <c:pt idx="2">
                  <c:v>93.098838999999998</c:v>
                </c:pt>
                <c:pt idx="3">
                  <c:v>65.921790999999999</c:v>
                </c:pt>
                <c:pt idx="4">
                  <c:v>64.329993999999999</c:v>
                </c:pt>
                <c:pt idx="5">
                  <c:v>66</c:v>
                </c:pt>
                <c:pt idx="6">
                  <c:v>66.300003000000004</c:v>
                </c:pt>
                <c:pt idx="7">
                  <c:v>66.599997999999999</c:v>
                </c:pt>
                <c:pt idx="8">
                  <c:v>66.900002000000001</c:v>
                </c:pt>
                <c:pt idx="9">
                  <c:v>67.199996999999996</c:v>
                </c:pt>
                <c:pt idx="10">
                  <c:v>67.5</c:v>
                </c:pt>
                <c:pt idx="11">
                  <c:v>67.799994999999996</c:v>
                </c:pt>
                <c:pt idx="12">
                  <c:v>68.099997999999999</c:v>
                </c:pt>
                <c:pt idx="13">
                  <c:v>68.400002000000001</c:v>
                </c:pt>
                <c:pt idx="14">
                  <c:v>68.700005000000004</c:v>
                </c:pt>
                <c:pt idx="15">
                  <c:v>68.999992000000006</c:v>
                </c:pt>
                <c:pt idx="16">
                  <c:v>69.300003000000004</c:v>
                </c:pt>
                <c:pt idx="17">
                  <c:v>69.599997999999999</c:v>
                </c:pt>
                <c:pt idx="18">
                  <c:v>69.900008999999997</c:v>
                </c:pt>
                <c:pt idx="19">
                  <c:v>70.199996999999996</c:v>
                </c:pt>
                <c:pt idx="20">
                  <c:v>70.499992000000006</c:v>
                </c:pt>
                <c:pt idx="21">
                  <c:v>70.799994999999996</c:v>
                </c:pt>
                <c:pt idx="22">
                  <c:v>71.100005999999993</c:v>
                </c:pt>
                <c:pt idx="23">
                  <c:v>71.400002000000001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WTI - Referencia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dLbl>
              <c:idx val="8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/>
                </a:pPr>
                <a:endParaRPr lang="es-CO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Hoja1!$B$1:$Y$1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Hoja1!$B$3:$Y$3</c:f>
              <c:numCache>
                <c:formatCode>0.00</c:formatCode>
                <c:ptCount val="24"/>
                <c:pt idx="0">
                  <c:v>94.124001000000007</c:v>
                </c:pt>
                <c:pt idx="1">
                  <c:v>97.139510999999999</c:v>
                </c:pt>
                <c:pt idx="2">
                  <c:v>93.098404000000002</c:v>
                </c:pt>
                <c:pt idx="3">
                  <c:v>77.683666000000002</c:v>
                </c:pt>
                <c:pt idx="4">
                  <c:v>76.049838999999992</c:v>
                </c:pt>
                <c:pt idx="5">
                  <c:v>77.418441999999999</c:v>
                </c:pt>
                <c:pt idx="6">
                  <c:v>78.147953000000001</c:v>
                </c:pt>
                <c:pt idx="7">
                  <c:v>79.438029999999998</c:v>
                </c:pt>
                <c:pt idx="8">
                  <c:v>80.733386999999993</c:v>
                </c:pt>
                <c:pt idx="9">
                  <c:v>82.126647999999989</c:v>
                </c:pt>
                <c:pt idx="10">
                  <c:v>83.535522499999999</c:v>
                </c:pt>
                <c:pt idx="11">
                  <c:v>85.007873499999988</c:v>
                </c:pt>
                <c:pt idx="12">
                  <c:v>86.39410749999999</c:v>
                </c:pt>
                <c:pt idx="13">
                  <c:v>87.6940235</c:v>
                </c:pt>
                <c:pt idx="14">
                  <c:v>88.810425000000009</c:v>
                </c:pt>
                <c:pt idx="15">
                  <c:v>90.174102500000004</c:v>
                </c:pt>
                <c:pt idx="16">
                  <c:v>91.306949500000002</c:v>
                </c:pt>
                <c:pt idx="17">
                  <c:v>92.471198999999999</c:v>
                </c:pt>
                <c:pt idx="18">
                  <c:v>93.446888000000001</c:v>
                </c:pt>
                <c:pt idx="19">
                  <c:v>94.633651999999998</c:v>
                </c:pt>
                <c:pt idx="20">
                  <c:v>95.948318499999999</c:v>
                </c:pt>
                <c:pt idx="21">
                  <c:v>97.216414999999998</c:v>
                </c:pt>
                <c:pt idx="22">
                  <c:v>98.402755499999998</c:v>
                </c:pt>
                <c:pt idx="23">
                  <c:v>99.58292800000001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Hoja1!$A$4</c:f>
              <c:strCache>
                <c:ptCount val="1"/>
                <c:pt idx="0">
                  <c:v>WTI - Alto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dPt>
            <c:idx val="1"/>
            <c:bubble3D val="0"/>
            <c:spPr>
              <a:ln w="28575" cap="rnd">
                <a:solidFill>
                  <a:schemeClr val="tx1"/>
                </a:solidFill>
                <a:round/>
              </a:ln>
              <a:effectLst/>
            </c:spPr>
          </c:dPt>
          <c:dPt>
            <c:idx val="2"/>
            <c:bubble3D val="0"/>
            <c:spPr>
              <a:ln w="28575" cap="rnd">
                <a:solidFill>
                  <a:schemeClr val="tx1"/>
                </a:solidFill>
                <a:round/>
              </a:ln>
              <a:effectLst/>
            </c:spPr>
          </c:dPt>
          <c:dLbls>
            <c:dLbl>
              <c:idx val="2"/>
              <c:layout>
                <c:manualLayout>
                  <c:x val="-4.5677165354330709E-2"/>
                  <c:y val="5.825412673445640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3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/>
                </a:pPr>
                <a:endParaRPr lang="es-CO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Hoja1!$B$1:$Y$1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Hoja1!$B$4:$Y$4</c:f>
              <c:numCache>
                <c:formatCode>0.00</c:formatCode>
                <c:ptCount val="24"/>
                <c:pt idx="0">
                  <c:v>94.124001000000007</c:v>
                </c:pt>
                <c:pt idx="1">
                  <c:v>97.139510999999999</c:v>
                </c:pt>
                <c:pt idx="2">
                  <c:v>93.097969000000006</c:v>
                </c:pt>
                <c:pt idx="3">
                  <c:v>89.445541000000006</c:v>
                </c:pt>
                <c:pt idx="4">
                  <c:v>87.769683999999998</c:v>
                </c:pt>
                <c:pt idx="5">
                  <c:v>88.836883999999998</c:v>
                </c:pt>
                <c:pt idx="6">
                  <c:v>89.995902999999998</c:v>
                </c:pt>
                <c:pt idx="7">
                  <c:v>92.276061999999996</c:v>
                </c:pt>
                <c:pt idx="8">
                  <c:v>94.566772</c:v>
                </c:pt>
                <c:pt idx="9">
                  <c:v>97.053298999999996</c:v>
                </c:pt>
                <c:pt idx="10">
                  <c:v>99.571044999999998</c:v>
                </c:pt>
                <c:pt idx="11">
                  <c:v>102.21575199999999</c:v>
                </c:pt>
                <c:pt idx="12">
                  <c:v>104.68821699999999</c:v>
                </c:pt>
                <c:pt idx="13">
                  <c:v>106.988045</c:v>
                </c:pt>
                <c:pt idx="14">
                  <c:v>108.920845</c:v>
                </c:pt>
                <c:pt idx="15">
                  <c:v>111.348213</c:v>
                </c:pt>
                <c:pt idx="16">
                  <c:v>113.313896</c:v>
                </c:pt>
                <c:pt idx="17">
                  <c:v>115.3424</c:v>
                </c:pt>
                <c:pt idx="18">
                  <c:v>116.99376700000001</c:v>
                </c:pt>
                <c:pt idx="19">
                  <c:v>119.067307</c:v>
                </c:pt>
                <c:pt idx="20">
                  <c:v>121.39664500000001</c:v>
                </c:pt>
                <c:pt idx="21">
                  <c:v>123.632835</c:v>
                </c:pt>
                <c:pt idx="22">
                  <c:v>125.705505</c:v>
                </c:pt>
                <c:pt idx="23">
                  <c:v>127.765854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Hoja1!$A$5</c:f>
              <c:strCache>
                <c:ptCount val="1"/>
                <c:pt idx="0">
                  <c:v>Brent - Bajo</c:v>
                </c:pt>
              </c:strCache>
            </c:strRef>
          </c:tx>
          <c:spPr>
            <a:ln w="28575">
              <a:solidFill>
                <a:srgbClr val="00B0F0"/>
              </a:solidFill>
              <a:prstDash val="sysDot"/>
            </a:ln>
          </c:spPr>
          <c:marker>
            <c:symbol val="none"/>
          </c:marker>
          <c:dLbls>
            <c:dLbl>
              <c:idx val="8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/>
                </a:pPr>
                <a:endParaRPr lang="es-CO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Hoja1!$B$1:$Y$1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Hoja1!$B$5:$Y$5</c:f>
              <c:numCache>
                <c:formatCode>0.00</c:formatCode>
                <c:ptCount val="24"/>
                <c:pt idx="0">
                  <c:v>111.650002</c:v>
                </c:pt>
                <c:pt idx="1">
                  <c:v>106.52269</c:v>
                </c:pt>
                <c:pt idx="2">
                  <c:v>98.897193999999999</c:v>
                </c:pt>
                <c:pt idx="3">
                  <c:v>73.621796000000003</c:v>
                </c:pt>
                <c:pt idx="4">
                  <c:v>70</c:v>
                </c:pt>
                <c:pt idx="5">
                  <c:v>69</c:v>
                </c:pt>
                <c:pt idx="6">
                  <c:v>68.800003000000004</c:v>
                </c:pt>
                <c:pt idx="7">
                  <c:v>68.699996999999996</c:v>
                </c:pt>
                <c:pt idx="8">
                  <c:v>68.900002000000001</c:v>
                </c:pt>
                <c:pt idx="9">
                  <c:v>69.199996999999996</c:v>
                </c:pt>
                <c:pt idx="10">
                  <c:v>69.5</c:v>
                </c:pt>
                <c:pt idx="11">
                  <c:v>69.800003000000004</c:v>
                </c:pt>
                <c:pt idx="12">
                  <c:v>70.099997999999999</c:v>
                </c:pt>
                <c:pt idx="13">
                  <c:v>70.400002000000001</c:v>
                </c:pt>
                <c:pt idx="14">
                  <c:v>70.699996999999996</c:v>
                </c:pt>
                <c:pt idx="15">
                  <c:v>71</c:v>
                </c:pt>
                <c:pt idx="16">
                  <c:v>71.300003000000004</c:v>
                </c:pt>
                <c:pt idx="17">
                  <c:v>71.599997999999999</c:v>
                </c:pt>
                <c:pt idx="18">
                  <c:v>71.900002000000001</c:v>
                </c:pt>
                <c:pt idx="19">
                  <c:v>72.199996999999996</c:v>
                </c:pt>
                <c:pt idx="20">
                  <c:v>72.5</c:v>
                </c:pt>
                <c:pt idx="21">
                  <c:v>72.800003000000004</c:v>
                </c:pt>
                <c:pt idx="22">
                  <c:v>73.099997999999999</c:v>
                </c:pt>
                <c:pt idx="23">
                  <c:v>73.400002000000001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Hoja1!$A$6</c:f>
              <c:strCache>
                <c:ptCount val="1"/>
                <c:pt idx="0">
                  <c:v>Brent - Referencia</c:v>
                </c:pt>
              </c:strCache>
            </c:strRef>
          </c:tx>
          <c:spPr>
            <a:ln w="28575">
              <a:solidFill>
                <a:srgbClr val="0070C0"/>
              </a:solidFill>
              <a:prstDash val="sysDot"/>
            </a:ln>
          </c:spPr>
          <c:marker>
            <c:symbol val="none"/>
          </c:marker>
          <c:dLbls>
            <c:dLbl>
              <c:idx val="8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/>
                </a:pPr>
                <a:endParaRPr lang="es-CO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Hoja1!$B$1:$Y$1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Hoja1!$B$6:$Y$6</c:f>
              <c:numCache>
                <c:formatCode>0.00</c:formatCode>
                <c:ptCount val="24"/>
                <c:pt idx="0">
                  <c:v>111.650002</c:v>
                </c:pt>
                <c:pt idx="1">
                  <c:v>106.52269</c:v>
                </c:pt>
                <c:pt idx="2">
                  <c:v>98.896732499999999</c:v>
                </c:pt>
                <c:pt idx="3">
                  <c:v>85.383667000000003</c:v>
                </c:pt>
                <c:pt idx="4">
                  <c:v>81.719844999999992</c:v>
                </c:pt>
                <c:pt idx="5">
                  <c:v>80.418441999999999</c:v>
                </c:pt>
                <c:pt idx="6">
                  <c:v>80.647953000000001</c:v>
                </c:pt>
                <c:pt idx="7">
                  <c:v>81.538028499999996</c:v>
                </c:pt>
                <c:pt idx="8">
                  <c:v>82.733386999999993</c:v>
                </c:pt>
                <c:pt idx="9">
                  <c:v>84.126647999999989</c:v>
                </c:pt>
                <c:pt idx="10">
                  <c:v>85.535522499999999</c:v>
                </c:pt>
                <c:pt idx="11">
                  <c:v>87.007877500000006</c:v>
                </c:pt>
                <c:pt idx="12">
                  <c:v>88.394103999999999</c:v>
                </c:pt>
                <c:pt idx="13">
                  <c:v>89.694027000000006</c:v>
                </c:pt>
                <c:pt idx="14">
                  <c:v>90.810420999999991</c:v>
                </c:pt>
                <c:pt idx="15">
                  <c:v>92.174110499999998</c:v>
                </c:pt>
                <c:pt idx="16">
                  <c:v>93.306949500000002</c:v>
                </c:pt>
                <c:pt idx="17">
                  <c:v>94.471198999999999</c:v>
                </c:pt>
                <c:pt idx="18">
                  <c:v>95.44688450000001</c:v>
                </c:pt>
                <c:pt idx="19">
                  <c:v>96.633651999999998</c:v>
                </c:pt>
                <c:pt idx="20">
                  <c:v>97.948318499999999</c:v>
                </c:pt>
                <c:pt idx="21">
                  <c:v>99.216419000000002</c:v>
                </c:pt>
                <c:pt idx="22">
                  <c:v>100.402748</c:v>
                </c:pt>
                <c:pt idx="23">
                  <c:v>101.582928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Hoja1!$A$7</c:f>
              <c:strCache>
                <c:ptCount val="1"/>
                <c:pt idx="0">
                  <c:v>Brent - Alto</c:v>
                </c:pt>
              </c:strCache>
            </c:strRef>
          </c:tx>
          <c:spPr>
            <a:ln w="28575">
              <a:solidFill>
                <a:srgbClr val="002060"/>
              </a:solidFill>
              <a:prstDash val="sysDot"/>
            </a:ln>
          </c:spPr>
          <c:marker>
            <c:symbol val="none"/>
          </c:marker>
          <c:dPt>
            <c:idx val="1"/>
            <c:bubble3D val="0"/>
            <c:spPr>
              <a:ln w="28575">
                <a:solidFill>
                  <a:schemeClr val="bg1">
                    <a:lumMod val="50000"/>
                  </a:schemeClr>
                </a:solidFill>
                <a:prstDash val="solid"/>
              </a:ln>
            </c:spPr>
          </c:dPt>
          <c:dPt>
            <c:idx val="2"/>
            <c:bubble3D val="0"/>
            <c:spPr>
              <a:ln w="28575">
                <a:solidFill>
                  <a:schemeClr val="bg1">
                    <a:lumMod val="50000"/>
                  </a:schemeClr>
                </a:solidFill>
                <a:prstDash val="solid"/>
              </a:ln>
            </c:spPr>
          </c:dPt>
          <c:dLbls>
            <c:dLbl>
              <c:idx val="2"/>
              <c:layout>
                <c:manualLayout>
                  <c:x val="-8.177165354330709E-3"/>
                  <c:y val="-4.2009586654114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/>
                </a:pPr>
                <a:endParaRPr lang="es-CO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Hoja1!$B$1:$Y$1</c:f>
              <c:numCache>
                <c:formatCode>General</c:formatCode>
                <c:ptCount val="2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  <c:pt idx="15">
                  <c:v>2027</c:v>
                </c:pt>
                <c:pt idx="16">
                  <c:v>2028</c:v>
                </c:pt>
                <c:pt idx="17">
                  <c:v>2029</c:v>
                </c:pt>
                <c:pt idx="18">
                  <c:v>2030</c:v>
                </c:pt>
                <c:pt idx="19">
                  <c:v>2031</c:v>
                </c:pt>
                <c:pt idx="20">
                  <c:v>2032</c:v>
                </c:pt>
                <c:pt idx="21">
                  <c:v>2033</c:v>
                </c:pt>
                <c:pt idx="22">
                  <c:v>2034</c:v>
                </c:pt>
                <c:pt idx="23">
                  <c:v>2035</c:v>
                </c:pt>
              </c:numCache>
            </c:numRef>
          </c:cat>
          <c:val>
            <c:numRef>
              <c:f>Hoja1!$B$7:$Y$7</c:f>
              <c:numCache>
                <c:formatCode>0.00</c:formatCode>
                <c:ptCount val="24"/>
                <c:pt idx="0">
                  <c:v>111.650002</c:v>
                </c:pt>
                <c:pt idx="1">
                  <c:v>106.52269</c:v>
                </c:pt>
                <c:pt idx="2">
                  <c:v>98.896270999999999</c:v>
                </c:pt>
                <c:pt idx="3">
                  <c:v>97.145538000000002</c:v>
                </c:pt>
                <c:pt idx="4">
                  <c:v>93.439689999999999</c:v>
                </c:pt>
                <c:pt idx="5">
                  <c:v>91.836883999999998</c:v>
                </c:pt>
                <c:pt idx="6">
                  <c:v>92.495902999999998</c:v>
                </c:pt>
                <c:pt idx="7">
                  <c:v>94.376059999999995</c:v>
                </c:pt>
                <c:pt idx="8">
                  <c:v>96.566772</c:v>
                </c:pt>
                <c:pt idx="9">
                  <c:v>99.053298999999996</c:v>
                </c:pt>
                <c:pt idx="10">
                  <c:v>101.571045</c:v>
                </c:pt>
                <c:pt idx="11">
                  <c:v>104.21575199999999</c:v>
                </c:pt>
                <c:pt idx="12">
                  <c:v>106.68821</c:v>
                </c:pt>
                <c:pt idx="13">
                  <c:v>108.988052</c:v>
                </c:pt>
                <c:pt idx="14">
                  <c:v>110.920845</c:v>
                </c:pt>
                <c:pt idx="15">
                  <c:v>113.348221</c:v>
                </c:pt>
                <c:pt idx="16">
                  <c:v>115.313896</c:v>
                </c:pt>
                <c:pt idx="17">
                  <c:v>117.3424</c:v>
                </c:pt>
                <c:pt idx="18">
                  <c:v>118.99376700000001</c:v>
                </c:pt>
                <c:pt idx="19">
                  <c:v>121.067307</c:v>
                </c:pt>
                <c:pt idx="20">
                  <c:v>123.396637</c:v>
                </c:pt>
                <c:pt idx="21">
                  <c:v>125.632835</c:v>
                </c:pt>
                <c:pt idx="22">
                  <c:v>127.70549800000001</c:v>
                </c:pt>
                <c:pt idx="23">
                  <c:v>129.76585399999999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56496528"/>
        <c:axId val="656497088"/>
      </c:lineChart>
      <c:catAx>
        <c:axId val="656496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6497088"/>
        <c:crosses val="autoZero"/>
        <c:auto val="1"/>
        <c:lblAlgn val="ctr"/>
        <c:lblOffset val="100"/>
        <c:noMultiLvlLbl val="0"/>
      </c:catAx>
      <c:valAx>
        <c:axId val="656497088"/>
        <c:scaling>
          <c:orientation val="minMax"/>
          <c:max val="130"/>
          <c:min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 sz="1400"/>
                  <a:t>Dólares</a:t>
                </a:r>
                <a:r>
                  <a:rPr lang="es-CO" sz="1400" baseline="0"/>
                  <a:t> 2012 por Barril </a:t>
                </a:r>
                <a:endParaRPr lang="es-CO" sz="1400"/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0" sourceLinked="0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649652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Producción!$A$33</c:f>
              <c:strCache>
                <c:ptCount val="1"/>
                <c:pt idx="0">
                  <c:v>Escenario Base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Producción!$B$32:$L$32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Producción!$B$33:$L$33</c:f>
              <c:numCache>
                <c:formatCode>_-* #,##0.00_-;\-* #,##0.00_-;_-* "-"_-;_-@_-</c:formatCode>
                <c:ptCount val="11"/>
                <c:pt idx="0">
                  <c:v>979.51236428041761</c:v>
                </c:pt>
                <c:pt idx="1">
                  <c:v>998.91704121547434</c:v>
                </c:pt>
                <c:pt idx="2">
                  <c:v>1037.7370057031424</c:v>
                </c:pt>
                <c:pt idx="3">
                  <c:v>1009.6222109986402</c:v>
                </c:pt>
                <c:pt idx="4">
                  <c:v>979.92052171854937</c:v>
                </c:pt>
                <c:pt idx="5">
                  <c:v>925.74106706380678</c:v>
                </c:pt>
                <c:pt idx="6">
                  <c:v>880.468664785398</c:v>
                </c:pt>
                <c:pt idx="7">
                  <c:v>840.04450375666488</c:v>
                </c:pt>
                <c:pt idx="8">
                  <c:v>847.22298214638965</c:v>
                </c:pt>
                <c:pt idx="9">
                  <c:v>863.86628495531568</c:v>
                </c:pt>
                <c:pt idx="10">
                  <c:v>829.70575394630305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Producción!$A$34</c:f>
              <c:strCache>
                <c:ptCount val="1"/>
                <c:pt idx="0">
                  <c:v>Escenario Bajo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Producción!$B$32:$L$32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Producción!$B$34:$L$34</c:f>
              <c:numCache>
                <c:formatCode>_-* #,##0.00_-;\-* #,##0.00_-;_-* "-"_-;_-@_-</c:formatCode>
                <c:ptCount val="11"/>
                <c:pt idx="0">
                  <c:v>979.51236428041761</c:v>
                </c:pt>
                <c:pt idx="1">
                  <c:v>991.80715883309404</c:v>
                </c:pt>
                <c:pt idx="2">
                  <c:v>1015.3659955459034</c:v>
                </c:pt>
                <c:pt idx="3">
                  <c:v>968.33701977026681</c:v>
                </c:pt>
                <c:pt idx="4">
                  <c:v>917.51649771221935</c:v>
                </c:pt>
                <c:pt idx="5">
                  <c:v>852.74329257866771</c:v>
                </c:pt>
                <c:pt idx="6">
                  <c:v>803.47595989563865</c:v>
                </c:pt>
                <c:pt idx="7">
                  <c:v>762.81891691078624</c:v>
                </c:pt>
                <c:pt idx="8">
                  <c:v>702.04673597571821</c:v>
                </c:pt>
                <c:pt idx="9">
                  <c:v>683.30021062359242</c:v>
                </c:pt>
                <c:pt idx="10">
                  <c:v>612.48546752741163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Producción!$A$35</c:f>
              <c:strCache>
                <c:ptCount val="1"/>
                <c:pt idx="0">
                  <c:v>Escenario Alto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Producción!$B$32:$L$32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Producción!$B$35:$L$35</c:f>
              <c:numCache>
                <c:formatCode>_-* #,##0.00_-;\-* #,##0.00_-;_-* "-"_-;_-@_-</c:formatCode>
                <c:ptCount val="11"/>
                <c:pt idx="0">
                  <c:v>979.51236428041761</c:v>
                </c:pt>
                <c:pt idx="1">
                  <c:v>1018.9170412154745</c:v>
                </c:pt>
                <c:pt idx="2">
                  <c:v>1117.7370057031424</c:v>
                </c:pt>
                <c:pt idx="3">
                  <c:v>1149.6222109986404</c:v>
                </c:pt>
                <c:pt idx="4">
                  <c:v>1119.9205217185493</c:v>
                </c:pt>
                <c:pt idx="5">
                  <c:v>1065.7410670638067</c:v>
                </c:pt>
                <c:pt idx="6">
                  <c:v>1020.4686647853979</c:v>
                </c:pt>
                <c:pt idx="7">
                  <c:v>980.04450375666477</c:v>
                </c:pt>
                <c:pt idx="8">
                  <c:v>1001.5022943381288</c:v>
                </c:pt>
                <c:pt idx="9">
                  <c:v>1023.539981344177</c:v>
                </c:pt>
                <c:pt idx="10">
                  <c:v>996.75857946840495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Producción!$A$36</c:f>
              <c:strCache>
                <c:ptCount val="1"/>
                <c:pt idx="0">
                  <c:v>Escenario Gobierno</c:v>
                </c:pt>
              </c:strCache>
            </c:strRef>
          </c:tx>
          <c:spPr>
            <a:ln w="38100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Producción!$B$32:$L$32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Producción!$B$36:$L$36</c:f>
              <c:numCache>
                <c:formatCode>_-* #,##0.00_-;\-* #,##0.00_-;_-* "-"_-;_-@_-</c:formatCode>
                <c:ptCount val="11"/>
                <c:pt idx="0">
                  <c:v>981</c:v>
                </c:pt>
                <c:pt idx="1">
                  <c:v>1029</c:v>
                </c:pt>
                <c:pt idx="2">
                  <c:v>1094</c:v>
                </c:pt>
                <c:pt idx="3">
                  <c:v>1130</c:v>
                </c:pt>
                <c:pt idx="4">
                  <c:v>1148</c:v>
                </c:pt>
                <c:pt idx="5">
                  <c:v>1131</c:v>
                </c:pt>
                <c:pt idx="6">
                  <c:v>1100</c:v>
                </c:pt>
                <c:pt idx="7">
                  <c:v>1077</c:v>
                </c:pt>
                <c:pt idx="8">
                  <c:v>1036</c:v>
                </c:pt>
                <c:pt idx="9">
                  <c:v>999</c:v>
                </c:pt>
                <c:pt idx="10">
                  <c:v>959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61880256"/>
        <c:axId val="661880816"/>
      </c:lineChart>
      <c:catAx>
        <c:axId val="661880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s-CO"/>
          </a:p>
        </c:txPr>
        <c:crossAx val="661880816"/>
        <c:crosses val="autoZero"/>
        <c:auto val="1"/>
        <c:lblAlgn val="ctr"/>
        <c:lblOffset val="100"/>
        <c:noMultiLvlLbl val="0"/>
      </c:catAx>
      <c:valAx>
        <c:axId val="661880816"/>
        <c:scaling>
          <c:orientation val="minMax"/>
          <c:min val="6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s-CO" sz="1800"/>
                  <a:t>Kbpd</a:t>
                </a:r>
              </a:p>
            </c:rich>
          </c:tx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s-CO"/>
          </a:p>
        </c:txPr>
        <c:crossAx val="661880256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600"/>
          </a:pPr>
          <a:endParaRPr lang="es-CO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'Tasa de Cambio'!$A$3</c:f>
              <c:strCache>
                <c:ptCount val="1"/>
                <c:pt idx="0">
                  <c:v>Escenario Alto</c:v>
                </c:pt>
              </c:strCache>
            </c:strRef>
          </c:tx>
          <c:spPr>
            <a:ln w="38100">
              <a:solidFill>
                <a:schemeClr val="accent3"/>
              </a:solidFill>
            </a:ln>
          </c:spPr>
          <c:marker>
            <c:symbol val="none"/>
          </c:marker>
          <c:cat>
            <c:numRef>
              <c:f>'Tasa de Cambio'!$B$2:$L$2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'Tasa de Cambio'!$B$3:$L$3</c:f>
              <c:numCache>
                <c:formatCode>_(* #,##0.0_);_(* \(#,##0.0\);_(* "-"??_);_(@_)</c:formatCode>
                <c:ptCount val="11"/>
                <c:pt idx="0">
                  <c:v>1976.0179090676434</c:v>
                </c:pt>
                <c:pt idx="1">
                  <c:v>1966.4997243871458</c:v>
                </c:pt>
                <c:pt idx="2">
                  <c:v>1843.2979312021221</c:v>
                </c:pt>
                <c:pt idx="3">
                  <c:v>1790.2444305438028</c:v>
                </c:pt>
                <c:pt idx="4">
                  <c:v>1827.4113258622185</c:v>
                </c:pt>
                <c:pt idx="5">
                  <c:v>1877.1785267121174</c:v>
                </c:pt>
                <c:pt idx="6">
                  <c:v>1910.4573021915392</c:v>
                </c:pt>
                <c:pt idx="7">
                  <c:v>1937.121884722651</c:v>
                </c:pt>
                <c:pt idx="8">
                  <c:v>1894.2124585165652</c:v>
                </c:pt>
                <c:pt idx="9">
                  <c:v>1847.5989832104908</c:v>
                </c:pt>
                <c:pt idx="10">
                  <c:v>1862.1576075621588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'Tasa de Cambio'!$A$4</c:f>
              <c:strCache>
                <c:ptCount val="1"/>
                <c:pt idx="0">
                  <c:v>Escenario Base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'Tasa de Cambio'!$B$2:$L$2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'Tasa de Cambio'!$B$4:$L$4</c:f>
              <c:numCache>
                <c:formatCode>_(* #,##0.0_);_(* \(#,##0.0\);_(* "-"??_);_(@_)</c:formatCode>
                <c:ptCount val="11"/>
                <c:pt idx="0">
                  <c:v>1976.0179090676434</c:v>
                </c:pt>
                <c:pt idx="1">
                  <c:v>2171.866837821457</c:v>
                </c:pt>
                <c:pt idx="2">
                  <c:v>2133.2579683488998</c:v>
                </c:pt>
                <c:pt idx="3">
                  <c:v>2137.3810520401389</c:v>
                </c:pt>
                <c:pt idx="4">
                  <c:v>2148.7469101421002</c:v>
                </c:pt>
                <c:pt idx="5">
                  <c:v>2179.1018373994957</c:v>
                </c:pt>
                <c:pt idx="6">
                  <c:v>2204.8733844283884</c:v>
                </c:pt>
                <c:pt idx="7">
                  <c:v>2215.5372831860304</c:v>
                </c:pt>
                <c:pt idx="8">
                  <c:v>2174.1862657669631</c:v>
                </c:pt>
                <c:pt idx="9">
                  <c:v>2144.1594977155737</c:v>
                </c:pt>
                <c:pt idx="10">
                  <c:v>2149.6063159900946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'Tasa de Cambio'!$A$5</c:f>
              <c:strCache>
                <c:ptCount val="1"/>
                <c:pt idx="0">
                  <c:v>Escenario Bajo</c:v>
                </c:pt>
              </c:strCache>
            </c:strRef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'Tasa de Cambio'!$B$2:$L$2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'Tasa de Cambio'!$B$5:$L$5</c:f>
              <c:numCache>
                <c:formatCode>_(* #,##0.0_);_(* \(#,##0.0\);_(* "-"??_);_(@_)</c:formatCode>
                <c:ptCount val="11"/>
                <c:pt idx="0">
                  <c:v>1976.0179090676434</c:v>
                </c:pt>
                <c:pt idx="1">
                  <c:v>2218.9851739638416</c:v>
                </c:pt>
                <c:pt idx="2">
                  <c:v>2255.4209385654917</c:v>
                </c:pt>
                <c:pt idx="3">
                  <c:v>2306.193111052532</c:v>
                </c:pt>
                <c:pt idx="4">
                  <c:v>2335.11069329465</c:v>
                </c:pt>
                <c:pt idx="5">
                  <c:v>2361.9625213073105</c:v>
                </c:pt>
                <c:pt idx="6">
                  <c:v>2386.236071806884</c:v>
                </c:pt>
                <c:pt idx="7">
                  <c:v>2386.1875406609161</c:v>
                </c:pt>
                <c:pt idx="8">
                  <c:v>2381.2790974507861</c:v>
                </c:pt>
                <c:pt idx="9">
                  <c:v>2382.995974059897</c:v>
                </c:pt>
                <c:pt idx="10">
                  <c:v>2375.9618841573615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'Tasa de Cambio'!$A$6</c:f>
              <c:strCache>
                <c:ptCount val="1"/>
                <c:pt idx="0">
                  <c:v>Escenario Gobierno</c:v>
                </c:pt>
              </c:strCache>
            </c:strRef>
          </c:tx>
          <c:spPr>
            <a:ln w="38100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'Tasa de Cambio'!$B$2:$L$2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'Tasa de Cambio'!$B$6:$L$6</c:f>
              <c:numCache>
                <c:formatCode>#,##0</c:formatCode>
                <c:ptCount val="11"/>
                <c:pt idx="1">
                  <c:v>1930</c:v>
                </c:pt>
                <c:pt idx="2">
                  <c:v>1956</c:v>
                </c:pt>
                <c:pt idx="3">
                  <c:v>1976</c:v>
                </c:pt>
                <c:pt idx="4">
                  <c:v>1997</c:v>
                </c:pt>
                <c:pt idx="5">
                  <c:v>2016</c:v>
                </c:pt>
                <c:pt idx="6">
                  <c:v>2036</c:v>
                </c:pt>
                <c:pt idx="7">
                  <c:v>2056</c:v>
                </c:pt>
                <c:pt idx="8">
                  <c:v>2076</c:v>
                </c:pt>
                <c:pt idx="9">
                  <c:v>2097</c:v>
                </c:pt>
                <c:pt idx="10">
                  <c:v>2117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65526000"/>
        <c:axId val="665526560"/>
      </c:lineChart>
      <c:catAx>
        <c:axId val="66552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/>
            </a:pPr>
            <a:endParaRPr lang="es-CO"/>
          </a:p>
        </c:txPr>
        <c:crossAx val="665526560"/>
        <c:crosses val="autoZero"/>
        <c:auto val="1"/>
        <c:lblAlgn val="ctr"/>
        <c:lblOffset val="100"/>
        <c:noMultiLvlLbl val="0"/>
      </c:catAx>
      <c:valAx>
        <c:axId val="665526560"/>
        <c:scaling>
          <c:orientation val="minMax"/>
          <c:min val="1700"/>
        </c:scaling>
        <c:delete val="0"/>
        <c:axPos val="l"/>
        <c:numFmt formatCode="&quot;$&quot;\ #,##0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s-CO"/>
          </a:p>
        </c:txPr>
        <c:crossAx val="665526000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600"/>
          </a:pPr>
          <a:endParaRPr lang="es-CO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5660906969962101E-2"/>
          <c:y val="3.7571658261570703E-2"/>
          <c:w val="0.87319736074657295"/>
          <c:h val="0.76882753041529195"/>
        </c:manualLayout>
      </c:layout>
      <c:lineChart>
        <c:grouping val="standard"/>
        <c:varyColors val="0"/>
        <c:ser>
          <c:idx val="0"/>
          <c:order val="0"/>
          <c:tx>
            <c:strRef>
              <c:f>' Datos petróleo'!$A$33</c:f>
              <c:strCache>
                <c:ptCount val="1"/>
                <c:pt idx="0">
                  <c:v>BASE</c:v>
                </c:pt>
              </c:strCache>
            </c:strRef>
          </c:tx>
          <c:marker>
            <c:symbol val="none"/>
          </c:marker>
          <c:dLbls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-2.0490928219686799E-2"/>
                  <c:y val="2.9281043340555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 Datos petróleo'!$B$32:$V$32</c:f>
              <c:numCache>
                <c:formatCode>General</c:formatCode>
                <c:ptCount val="2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</c:numCache>
            </c:numRef>
          </c:cat>
          <c:val>
            <c:numRef>
              <c:f>' Datos petróleo'!$B$33:$V$33</c:f>
              <c:numCache>
                <c:formatCode>_-* #,##0.00_-;\-* #,##0.00_-;_-* "-"_-;_-@_-</c:formatCode>
                <c:ptCount val="21"/>
                <c:pt idx="0">
                  <c:v>979.5123642804175</c:v>
                </c:pt>
                <c:pt idx="1">
                  <c:v>998.91704121547423</c:v>
                </c:pt>
                <c:pt idx="2">
                  <c:v>1037.737005703143</c:v>
                </c:pt>
                <c:pt idx="3">
                  <c:v>1009.62221099864</c:v>
                </c:pt>
                <c:pt idx="4">
                  <c:v>979.92052171854937</c:v>
                </c:pt>
                <c:pt idx="5">
                  <c:v>925.74106706380678</c:v>
                </c:pt>
                <c:pt idx="6">
                  <c:v>880.46866478539778</c:v>
                </c:pt>
                <c:pt idx="7">
                  <c:v>840.04450375666499</c:v>
                </c:pt>
                <c:pt idx="8">
                  <c:v>847.22298214638965</c:v>
                </c:pt>
                <c:pt idx="9">
                  <c:v>863.86628495531556</c:v>
                </c:pt>
                <c:pt idx="10">
                  <c:v>829.70575394630305</c:v>
                </c:pt>
                <c:pt idx="11">
                  <c:v>849.61927517801598</c:v>
                </c:pt>
                <c:pt idx="12">
                  <c:v>833.55850004472552</c:v>
                </c:pt>
                <c:pt idx="13">
                  <c:v>820.26563155649103</c:v>
                </c:pt>
                <c:pt idx="14">
                  <c:v>786.36028408017921</c:v>
                </c:pt>
                <c:pt idx="15">
                  <c:v>771.91717116088398</c:v>
                </c:pt>
                <c:pt idx="16">
                  <c:v>790.11438195881897</c:v>
                </c:pt>
                <c:pt idx="17">
                  <c:v>770.52920262799216</c:v>
                </c:pt>
                <c:pt idx="18">
                  <c:v>750.03520303760877</c:v>
                </c:pt>
                <c:pt idx="19">
                  <c:v>726.39876668465183</c:v>
                </c:pt>
                <c:pt idx="20">
                  <c:v>692.30970286581157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 Datos petróleo'!$A$34</c:f>
              <c:strCache>
                <c:ptCount val="1"/>
                <c:pt idx="0">
                  <c:v>ESCASEZ</c:v>
                </c:pt>
              </c:strCache>
            </c:strRef>
          </c:tx>
          <c:marker>
            <c:symbol val="none"/>
          </c:marker>
          <c:dLbls>
            <c:dLbl>
              <c:idx val="2"/>
              <c:layout>
                <c:manualLayout>
                  <c:x val="-2.8687407071489299E-2"/>
                  <c:y val="4.6013068106586903E-2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/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-1.36606188131246E-2"/>
                  <c:y val="-3.1372546436309399E-2"/>
                </c:manualLayout>
              </c:layout>
              <c:numFmt formatCode="#,##0" sourceLinked="0"/>
              <c:spPr/>
              <c:txPr>
                <a:bodyPr/>
                <a:lstStyle/>
                <a:p>
                  <a:pPr>
                    <a:defRPr/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 Datos petróleo'!$B$32:$V$32</c:f>
              <c:numCache>
                <c:formatCode>General</c:formatCode>
                <c:ptCount val="2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</c:numCache>
            </c:numRef>
          </c:cat>
          <c:val>
            <c:numRef>
              <c:f>' Datos petróleo'!$B$34:$V$34</c:f>
              <c:numCache>
                <c:formatCode>_-* #,##0.00_-;\-* #,##0.00_-;_-* "-"_-;_-@_-</c:formatCode>
                <c:ptCount val="21"/>
                <c:pt idx="0">
                  <c:v>979.5123642804175</c:v>
                </c:pt>
                <c:pt idx="1">
                  <c:v>991.80715883309381</c:v>
                </c:pt>
                <c:pt idx="2">
                  <c:v>1015.365995545903</c:v>
                </c:pt>
                <c:pt idx="3">
                  <c:v>968.33701977026669</c:v>
                </c:pt>
                <c:pt idx="4">
                  <c:v>917.51649771221923</c:v>
                </c:pt>
                <c:pt idx="5">
                  <c:v>852.74329257866805</c:v>
                </c:pt>
                <c:pt idx="6">
                  <c:v>803.47595989563843</c:v>
                </c:pt>
                <c:pt idx="7">
                  <c:v>762.81891691078624</c:v>
                </c:pt>
                <c:pt idx="8">
                  <c:v>702.04673597571821</c:v>
                </c:pt>
                <c:pt idx="9">
                  <c:v>683.30021062359242</c:v>
                </c:pt>
                <c:pt idx="10">
                  <c:v>612.48546752741163</c:v>
                </c:pt>
                <c:pt idx="11">
                  <c:v>627.62167651467735</c:v>
                </c:pt>
                <c:pt idx="12">
                  <c:v>613.07302255042055</c:v>
                </c:pt>
                <c:pt idx="13">
                  <c:v>600.5852957066528</c:v>
                </c:pt>
                <c:pt idx="14">
                  <c:v>571.65838539014908</c:v>
                </c:pt>
                <c:pt idx="15">
                  <c:v>563.74115789555788</c:v>
                </c:pt>
                <c:pt idx="16">
                  <c:v>575.82968664854513</c:v>
                </c:pt>
                <c:pt idx="17">
                  <c:v>561.67345951991501</c:v>
                </c:pt>
                <c:pt idx="18">
                  <c:v>545.02901840389848</c:v>
                </c:pt>
                <c:pt idx="19">
                  <c:v>524.98543565291072</c:v>
                </c:pt>
                <c:pt idx="20">
                  <c:v>495.87508552489248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 Datos petróleo'!$A$35</c:f>
              <c:strCache>
                <c:ptCount val="1"/>
                <c:pt idx="0">
                  <c:v>ABUNDANCIA</c:v>
                </c:pt>
              </c:strCache>
            </c:strRef>
          </c:tx>
          <c:marker>
            <c:symbol val="none"/>
          </c:marker>
          <c:dLbls>
            <c:dLbl>
              <c:idx val="3"/>
              <c:layout>
                <c:manualLayout>
                  <c:x val="-3.3722794473248503E-2"/>
                  <c:y val="-2.8264983103803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-2.1856990100999299E-2"/>
                  <c:y val="3.3464049532063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 Datos petróleo'!$B$32:$V$32</c:f>
              <c:numCache>
                <c:formatCode>General</c:formatCode>
                <c:ptCount val="2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</c:numCache>
            </c:numRef>
          </c:cat>
          <c:val>
            <c:numRef>
              <c:f>' Datos petróleo'!$B$35:$V$35</c:f>
              <c:numCache>
                <c:formatCode>_-* #,##0.00_-;\-* #,##0.00_-;_-* "-"_-;_-@_-</c:formatCode>
                <c:ptCount val="21"/>
                <c:pt idx="0">
                  <c:v>979.5123642804175</c:v>
                </c:pt>
                <c:pt idx="1">
                  <c:v>1018.917041215474</c:v>
                </c:pt>
                <c:pt idx="2">
                  <c:v>1117.737005703143</c:v>
                </c:pt>
                <c:pt idx="3">
                  <c:v>1149.62221099864</c:v>
                </c:pt>
                <c:pt idx="4">
                  <c:v>1119.920521718549</c:v>
                </c:pt>
                <c:pt idx="5">
                  <c:v>1065.7410670638069</c:v>
                </c:pt>
                <c:pt idx="6">
                  <c:v>1020.468664785398</c:v>
                </c:pt>
                <c:pt idx="7">
                  <c:v>980.04450375666477</c:v>
                </c:pt>
                <c:pt idx="8">
                  <c:v>1001.502294338129</c:v>
                </c:pt>
                <c:pt idx="9">
                  <c:v>1023.539981344177</c:v>
                </c:pt>
                <c:pt idx="10">
                  <c:v>996.75857946840495</c:v>
                </c:pt>
                <c:pt idx="11">
                  <c:v>1014.982633936143</c:v>
                </c:pt>
                <c:pt idx="12">
                  <c:v>997.58947354033944</c:v>
                </c:pt>
                <c:pt idx="13">
                  <c:v>983.25961687824463</c:v>
                </c:pt>
                <c:pt idx="14">
                  <c:v>948.17360875111808</c:v>
                </c:pt>
                <c:pt idx="15">
                  <c:v>931.73040205406357</c:v>
                </c:pt>
                <c:pt idx="16">
                  <c:v>949.33512676031796</c:v>
                </c:pt>
                <c:pt idx="17">
                  <c:v>928.45045699955017</c:v>
                </c:pt>
                <c:pt idx="18">
                  <c:v>907.24860312382941</c:v>
                </c:pt>
                <c:pt idx="19">
                  <c:v>883.02602143456045</c:v>
                </c:pt>
                <c:pt idx="20">
                  <c:v>848.48509933761602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 Datos petróleo'!$A$36</c:f>
              <c:strCache>
                <c:ptCount val="1"/>
                <c:pt idx="0">
                  <c:v>MFMP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c:spPr>
          <c:marker>
            <c:symbol val="none"/>
          </c:marker>
          <c:cat>
            <c:numRef>
              <c:f>' Datos petróleo'!$B$32:$V$32</c:f>
              <c:numCache>
                <c:formatCode>General</c:formatCode>
                <c:ptCount val="2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</c:numCache>
            </c:numRef>
          </c:cat>
          <c:val>
            <c:numRef>
              <c:f>' Datos petróleo'!$B$36:$V$36</c:f>
              <c:numCache>
                <c:formatCode>General</c:formatCode>
                <c:ptCount val="21"/>
                <c:pt idx="0">
                  <c:v>981</c:v>
                </c:pt>
                <c:pt idx="1">
                  <c:v>1029</c:v>
                </c:pt>
                <c:pt idx="2">
                  <c:v>1094</c:v>
                </c:pt>
                <c:pt idx="3">
                  <c:v>1130</c:v>
                </c:pt>
                <c:pt idx="4">
                  <c:v>1146</c:v>
                </c:pt>
                <c:pt idx="5">
                  <c:v>1131</c:v>
                </c:pt>
                <c:pt idx="6">
                  <c:v>1100</c:v>
                </c:pt>
                <c:pt idx="7">
                  <c:v>1077</c:v>
                </c:pt>
                <c:pt idx="8">
                  <c:v>1036</c:v>
                </c:pt>
                <c:pt idx="9">
                  <c:v>999</c:v>
                </c:pt>
                <c:pt idx="10">
                  <c:v>959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56506048"/>
        <c:axId val="656506608"/>
      </c:lineChart>
      <c:catAx>
        <c:axId val="656506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56506608"/>
        <c:crosses val="autoZero"/>
        <c:auto val="1"/>
        <c:lblAlgn val="ctr"/>
        <c:lblOffset val="100"/>
        <c:noMultiLvlLbl val="0"/>
      </c:catAx>
      <c:valAx>
        <c:axId val="656506608"/>
        <c:scaling>
          <c:orientation val="minMax"/>
          <c:min val="45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dirty="0"/>
                  <a:t>Miles de </a:t>
                </a:r>
                <a:r>
                  <a:rPr lang="en-US" sz="1200" dirty="0" err="1" smtClean="0"/>
                  <a:t>barriles</a:t>
                </a:r>
                <a:r>
                  <a:rPr lang="en-US" sz="1200" dirty="0" smtClean="0"/>
                  <a:t> </a:t>
                </a:r>
                <a:r>
                  <a:rPr lang="en-US" sz="1200" dirty="0" err="1" smtClean="0"/>
                  <a:t>promedio</a:t>
                </a:r>
                <a:r>
                  <a:rPr lang="en-US" sz="1200" dirty="0" smtClean="0"/>
                  <a:t> </a:t>
                </a:r>
                <a:r>
                  <a:rPr lang="en-US" sz="1200" dirty="0" err="1" smtClean="0"/>
                  <a:t>diario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5.66211906366384E-3"/>
              <c:y val="0.295184340994468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crossAx val="656506048"/>
        <c:crosses val="autoZero"/>
        <c:crossBetween val="between"/>
        <c:majorUnit val="50"/>
      </c:valAx>
    </c:plotArea>
    <c:legend>
      <c:legendPos val="b"/>
      <c:layout>
        <c:manualLayout>
          <c:xMode val="edge"/>
          <c:yMode val="edge"/>
          <c:x val="0.2706224809265273"/>
          <c:y val="0.90182052848229377"/>
          <c:w val="0.45875503814694535"/>
          <c:h val="4.429246104522671E-2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169722832315879"/>
          <c:y val="4.4503262263788874E-2"/>
          <c:w val="0.85237573318064364"/>
          <c:h val="0.8006101886115216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'Datos gas'!$AG$2</c:f>
              <c:strCache>
                <c:ptCount val="1"/>
                <c:pt idx="0">
                  <c:v>Reservas existentes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'Datos gas'!$AH$1:$AJ$1</c:f>
              <c:strCache>
                <c:ptCount val="3"/>
                <c:pt idx="0">
                  <c:v>Escasez</c:v>
                </c:pt>
                <c:pt idx="1">
                  <c:v>Base</c:v>
                </c:pt>
                <c:pt idx="2">
                  <c:v>Abundancia</c:v>
                </c:pt>
              </c:strCache>
            </c:strRef>
          </c:cat>
          <c:val>
            <c:numRef>
              <c:f>'Datos gas'!$AH$2:$AJ$2</c:f>
              <c:numCache>
                <c:formatCode>_-* #,##0.00_-;\-* #,##0.00_-;_-* "-"_-;_-@_-</c:formatCode>
                <c:ptCount val="3"/>
                <c:pt idx="0">
                  <c:v>5.5146815597379266</c:v>
                </c:pt>
                <c:pt idx="1">
                  <c:v>5.5146815597379266</c:v>
                </c:pt>
                <c:pt idx="2">
                  <c:v>5.5146815597379266</c:v>
                </c:pt>
              </c:numCache>
            </c:numRef>
          </c:val>
        </c:ser>
        <c:ser>
          <c:idx val="1"/>
          <c:order val="1"/>
          <c:tx>
            <c:strRef>
              <c:f>'Datos gas'!$AG$3</c:f>
              <c:strCache>
                <c:ptCount val="1"/>
                <c:pt idx="0">
                  <c:v>Reservas no desarrolladas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'Datos gas'!$AH$1:$AJ$1</c:f>
              <c:strCache>
                <c:ptCount val="3"/>
                <c:pt idx="0">
                  <c:v>Escasez</c:v>
                </c:pt>
                <c:pt idx="1">
                  <c:v>Base</c:v>
                </c:pt>
                <c:pt idx="2">
                  <c:v>Abundancia</c:v>
                </c:pt>
              </c:strCache>
            </c:strRef>
          </c:cat>
          <c:val>
            <c:numRef>
              <c:f>'Datos gas'!$AH$3:$AJ$3</c:f>
              <c:numCache>
                <c:formatCode>_-* #,##0.00_-;\-* #,##0.00_-;_-* "-"_-;_-@_-</c:formatCode>
                <c:ptCount val="3"/>
                <c:pt idx="0">
                  <c:v>0.66435811140162804</c:v>
                </c:pt>
                <c:pt idx="1">
                  <c:v>0.66435811140162804</c:v>
                </c:pt>
                <c:pt idx="2">
                  <c:v>0.94249789341608547</c:v>
                </c:pt>
              </c:numCache>
            </c:numRef>
          </c:val>
        </c:ser>
        <c:ser>
          <c:idx val="2"/>
          <c:order val="2"/>
          <c:tx>
            <c:strRef>
              <c:f>'Datos gas'!$AG$4</c:f>
              <c:strCache>
                <c:ptCount val="1"/>
                <c:pt idx="0">
                  <c:v>YTF convencionales</c:v>
                </c:pt>
              </c:strCache>
            </c:strRef>
          </c:tx>
          <c:spPr>
            <a:solidFill>
              <a:srgbClr val="8A29B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'Datos gas'!$AH$1:$AJ$1</c:f>
              <c:strCache>
                <c:ptCount val="3"/>
                <c:pt idx="0">
                  <c:v>Escasez</c:v>
                </c:pt>
                <c:pt idx="1">
                  <c:v>Base</c:v>
                </c:pt>
                <c:pt idx="2">
                  <c:v>Abundancia</c:v>
                </c:pt>
              </c:strCache>
            </c:strRef>
          </c:cat>
          <c:val>
            <c:numRef>
              <c:f>'Datos gas'!$AH$4:$AJ$4</c:f>
              <c:numCache>
                <c:formatCode>_-* #,##0.00_-;\-* #,##0.00_-;_-* "-"_-;_-@_-</c:formatCode>
                <c:ptCount val="3"/>
                <c:pt idx="0">
                  <c:v>1.1590026689224908</c:v>
                </c:pt>
                <c:pt idx="1">
                  <c:v>1.4487533361531135</c:v>
                </c:pt>
                <c:pt idx="2">
                  <c:v>1.6245098036031163</c:v>
                </c:pt>
              </c:numCache>
            </c:numRef>
          </c:val>
        </c:ser>
        <c:ser>
          <c:idx val="3"/>
          <c:order val="3"/>
          <c:tx>
            <c:strRef>
              <c:f>'Datos gas'!$AG$5</c:f>
              <c:strCache>
                <c:ptCount val="1"/>
                <c:pt idx="0">
                  <c:v>No convencionales</c:v>
                </c:pt>
              </c:strCache>
            </c:strRef>
          </c:tx>
          <c:spPr>
            <a:solidFill>
              <a:srgbClr val="5D96D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50"/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'Datos gas'!$AH$1:$AJ$1</c:f>
              <c:strCache>
                <c:ptCount val="3"/>
                <c:pt idx="0">
                  <c:v>Escasez</c:v>
                </c:pt>
                <c:pt idx="1">
                  <c:v>Base</c:v>
                </c:pt>
                <c:pt idx="2">
                  <c:v>Abundancia</c:v>
                </c:pt>
              </c:strCache>
            </c:strRef>
          </c:cat>
          <c:val>
            <c:numRef>
              <c:f>'Datos gas'!$AH$5:$AJ$5</c:f>
              <c:numCache>
                <c:formatCode>_-* #,##0.00_-;\-* #,##0.00_-;_-* "-"_-;_-@_-</c:formatCode>
                <c:ptCount val="3"/>
                <c:pt idx="1">
                  <c:v>1.3359354258443055</c:v>
                </c:pt>
                <c:pt idx="2">
                  <c:v>1.7839612615487059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56510528"/>
        <c:axId val="656511088"/>
      </c:barChart>
      <c:catAx>
        <c:axId val="6565105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CO"/>
          </a:p>
        </c:txPr>
        <c:crossAx val="656511088"/>
        <c:crosses val="autoZero"/>
        <c:auto val="1"/>
        <c:lblAlgn val="ctr"/>
        <c:lblOffset val="100"/>
        <c:noMultiLvlLbl val="0"/>
      </c:catAx>
      <c:valAx>
        <c:axId val="6565110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Tera pies cúbicos</a:t>
                </a:r>
              </a:p>
            </c:rich>
          </c:tx>
          <c:layout>
            <c:manualLayout>
              <c:xMode val="edge"/>
              <c:yMode val="edge"/>
              <c:x val="9.7982940167141916E-3"/>
              <c:y val="0.23669876326872771"/>
            </c:manualLayout>
          </c:layout>
          <c:overlay val="0"/>
        </c:title>
        <c:numFmt formatCode="_-* #,##0.00_-;\-* #,##0.00_-;_-* &quot;-&quot;_-;_-@_-" sourceLinked="1"/>
        <c:majorTickMark val="out"/>
        <c:minorTickMark val="none"/>
        <c:tickLblPos val="nextTo"/>
        <c:crossAx val="656510528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200"/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9992191496055501E-2"/>
          <c:y val="3.87975050732529E-2"/>
          <c:w val="0.88828209647366996"/>
          <c:h val="0.79869954762164597"/>
        </c:manualLayout>
      </c:layout>
      <c:lineChart>
        <c:grouping val="standard"/>
        <c:varyColors val="0"/>
        <c:ser>
          <c:idx val="0"/>
          <c:order val="0"/>
          <c:tx>
            <c:strRef>
              <c:f>'C:\Users\Laura\Dropbox\UPME\Datos\Escenarios\Definitivos\Entrega final\[FINAL ESCENARIOS GAS 2 DE DICIEMBRE.xlsx]Datos escenarios'!$A$30</c:f>
              <c:strCache>
                <c:ptCount val="1"/>
                <c:pt idx="0">
                  <c:v>BASE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layout>
                <c:manualLayout>
                  <c:x val="-3.0053361388874E-2"/>
                  <c:y val="4.13662965655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-1.77588044570621E-2"/>
                  <c:y val="3.44719138046533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'C:\Users\Laura\Dropbox\UPME\Datos\Escenarios\Definitivos\Entrega final\[FINAL ESCENARIOS GAS 2 DE DICIEMBRE.xlsx]Datos escenarios'!$B$29:$V$29</c:f>
              <c:numCache>
                <c:formatCode>General</c:formatCode>
                <c:ptCount val="2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</c:numCache>
            </c:numRef>
          </c:cat>
          <c:val>
            <c:numRef>
              <c:f>'C:\Users\Laura\Dropbox\UPME\Datos\Escenarios\Definitivos\Entrega final\[FINAL ESCENARIOS GAS 2 DE DICIEMBRE.xlsx]Datos escenarios'!$B$30:$V$30</c:f>
              <c:numCache>
                <c:formatCode>General</c:formatCode>
                <c:ptCount val="21"/>
                <c:pt idx="0">
                  <c:v>1207</c:v>
                </c:pt>
                <c:pt idx="1">
                  <c:v>1273.207459102583</c:v>
                </c:pt>
                <c:pt idx="2">
                  <c:v>1258.037370733126</c:v>
                </c:pt>
                <c:pt idx="3">
                  <c:v>1237.4875332782401</c:v>
                </c:pt>
                <c:pt idx="4">
                  <c:v>1255.852986169956</c:v>
                </c:pt>
                <c:pt idx="5">
                  <c:v>1190.3163560316891</c:v>
                </c:pt>
                <c:pt idx="6">
                  <c:v>1130.3008016883839</c:v>
                </c:pt>
                <c:pt idx="7">
                  <c:v>1053.772539175043</c:v>
                </c:pt>
                <c:pt idx="8">
                  <c:v>1118.826081925695</c:v>
                </c:pt>
                <c:pt idx="9">
                  <c:v>1095.739090489074</c:v>
                </c:pt>
                <c:pt idx="10">
                  <c:v>1071.6973449590041</c:v>
                </c:pt>
                <c:pt idx="11">
                  <c:v>1067.6232343031661</c:v>
                </c:pt>
                <c:pt idx="12">
                  <c:v>1121.1046007565719</c:v>
                </c:pt>
                <c:pt idx="13">
                  <c:v>1402.982452795776</c:v>
                </c:pt>
                <c:pt idx="14">
                  <c:v>1449.6639259721801</c:v>
                </c:pt>
                <c:pt idx="15">
                  <c:v>1408.0227735594219</c:v>
                </c:pt>
                <c:pt idx="16">
                  <c:v>1322.0334634718561</c:v>
                </c:pt>
                <c:pt idx="17">
                  <c:v>1186.928983850187</c:v>
                </c:pt>
                <c:pt idx="18">
                  <c:v>1064.7084094679931</c:v>
                </c:pt>
                <c:pt idx="19">
                  <c:v>893.39076161639719</c:v>
                </c:pt>
                <c:pt idx="20">
                  <c:v>749.4639214398851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'C:\Users\Laura\Dropbox\UPME\Datos\Escenarios\Definitivos\Entrega final\[FINAL ESCENARIOS GAS 2 DE DICIEMBRE.xlsx]Datos escenarios'!$A$31</c:f>
              <c:strCache>
                <c:ptCount val="1"/>
                <c:pt idx="0">
                  <c:v>ESCASEZ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2.7321237626249099E-2"/>
                  <c:y val="3.9068168978607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-1.36606188131246E-2"/>
                  <c:y val="4.13662965655839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'C:\Users\Laura\Dropbox\UPME\Datos\Escenarios\Definitivos\Entrega final\[FINAL ESCENARIOS GAS 2 DE DICIEMBRE.xlsx]Datos escenarios'!$B$29:$V$29</c:f>
              <c:numCache>
                <c:formatCode>General</c:formatCode>
                <c:ptCount val="2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</c:numCache>
            </c:numRef>
          </c:cat>
          <c:val>
            <c:numRef>
              <c:f>'C:\Users\Laura\Dropbox\UPME\Datos\Escenarios\Definitivos\Entrega final\[FINAL ESCENARIOS GAS 2 DE DICIEMBRE.xlsx]Datos escenarios'!$B$31:$V$31</c:f>
              <c:numCache>
                <c:formatCode>General</c:formatCode>
                <c:ptCount val="21"/>
                <c:pt idx="0">
                  <c:v>1207</c:v>
                </c:pt>
                <c:pt idx="1">
                  <c:v>1273.207459102583</c:v>
                </c:pt>
                <c:pt idx="2">
                  <c:v>1258.037370733126</c:v>
                </c:pt>
                <c:pt idx="3">
                  <c:v>1237.4875332782401</c:v>
                </c:pt>
                <c:pt idx="4">
                  <c:v>1255.852986169956</c:v>
                </c:pt>
                <c:pt idx="5">
                  <c:v>1190.3163560316891</c:v>
                </c:pt>
                <c:pt idx="6">
                  <c:v>1130.3008016883839</c:v>
                </c:pt>
                <c:pt idx="7">
                  <c:v>1053.772539175043</c:v>
                </c:pt>
                <c:pt idx="8">
                  <c:v>1008.92929131955</c:v>
                </c:pt>
                <c:pt idx="9">
                  <c:v>984.48581530066008</c:v>
                </c:pt>
                <c:pt idx="10">
                  <c:v>953.1485775087292</c:v>
                </c:pt>
                <c:pt idx="11">
                  <c:v>935.61620152747059</c:v>
                </c:pt>
                <c:pt idx="12">
                  <c:v>952.01331210772503</c:v>
                </c:pt>
                <c:pt idx="13">
                  <c:v>942.52018819156206</c:v>
                </c:pt>
                <c:pt idx="14">
                  <c:v>964.4829580529796</c:v>
                </c:pt>
                <c:pt idx="15">
                  <c:v>913.83203476959841</c:v>
                </c:pt>
                <c:pt idx="16">
                  <c:v>828.73939229149096</c:v>
                </c:pt>
                <c:pt idx="17">
                  <c:v>696.20209763569972</c:v>
                </c:pt>
                <c:pt idx="18">
                  <c:v>581.31606034057131</c:v>
                </c:pt>
                <c:pt idx="19">
                  <c:v>430.98092965257439</c:v>
                </c:pt>
                <c:pt idx="20">
                  <c:v>305.98368433344979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'C:\Users\Laura\Dropbox\UPME\Datos\Escenarios\Definitivos\Entrega final\[FINAL ESCENARIOS GAS 2 DE DICIEMBRE.xlsx]Datos escenarios'!$A$32</c:f>
              <c:strCache>
                <c:ptCount val="1"/>
                <c:pt idx="0">
                  <c:v>ABUNDANCIA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14"/>
              <c:layout>
                <c:manualLayout>
                  <c:x val="-3.8249732676748797E-2"/>
                  <c:y val="-3.9068168978607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-5.4642475252500303E-3"/>
                  <c:y val="-5.51550620874454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'C:\Users\Laura\Dropbox\UPME\Datos\Escenarios\Definitivos\Entrega final\[FINAL ESCENARIOS GAS 2 DE DICIEMBRE.xlsx]Datos escenarios'!$B$29:$V$29</c:f>
              <c:numCache>
                <c:formatCode>General</c:formatCode>
                <c:ptCount val="2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  <c:pt idx="17">
                  <c:v>2031</c:v>
                </c:pt>
                <c:pt idx="18">
                  <c:v>2032</c:v>
                </c:pt>
                <c:pt idx="19">
                  <c:v>2033</c:v>
                </c:pt>
                <c:pt idx="20">
                  <c:v>2034</c:v>
                </c:pt>
              </c:numCache>
            </c:numRef>
          </c:cat>
          <c:val>
            <c:numRef>
              <c:f>'C:\Users\Laura\Dropbox\UPME\Datos\Escenarios\Definitivos\Entrega final\[FINAL ESCENARIOS GAS 2 DE DICIEMBRE.xlsx]Datos escenarios'!$B$32:$V$32</c:f>
              <c:numCache>
                <c:formatCode>General</c:formatCode>
                <c:ptCount val="21"/>
                <c:pt idx="0">
                  <c:v>1207</c:v>
                </c:pt>
                <c:pt idx="1">
                  <c:v>1273.207459102583</c:v>
                </c:pt>
                <c:pt idx="2">
                  <c:v>1305.037370733126</c:v>
                </c:pt>
                <c:pt idx="3">
                  <c:v>1331.4875332782401</c:v>
                </c:pt>
                <c:pt idx="4">
                  <c:v>1349.852986169956</c:v>
                </c:pt>
                <c:pt idx="5">
                  <c:v>1284.3163560316891</c:v>
                </c:pt>
                <c:pt idx="6">
                  <c:v>1224.3008016883839</c:v>
                </c:pt>
                <c:pt idx="7">
                  <c:v>1147.772539175043</c:v>
                </c:pt>
                <c:pt idx="8">
                  <c:v>1234.805440046923</c:v>
                </c:pt>
                <c:pt idx="9">
                  <c:v>1211.989745526756</c:v>
                </c:pt>
                <c:pt idx="10">
                  <c:v>1186.5103451927801</c:v>
                </c:pt>
                <c:pt idx="11">
                  <c:v>1182.1988194847629</c:v>
                </c:pt>
                <c:pt idx="12">
                  <c:v>1237.581757928639</c:v>
                </c:pt>
                <c:pt idx="13">
                  <c:v>1572.567154851617</c:v>
                </c:pt>
                <c:pt idx="14">
                  <c:v>1620.111748838681</c:v>
                </c:pt>
                <c:pt idx="15">
                  <c:v>1579.343573431205</c:v>
                </c:pt>
                <c:pt idx="16">
                  <c:v>1494.237209093918</c:v>
                </c:pt>
                <c:pt idx="17">
                  <c:v>1360.0257578031419</c:v>
                </c:pt>
                <c:pt idx="18">
                  <c:v>1238.7084094679931</c:v>
                </c:pt>
                <c:pt idx="19">
                  <c:v>1066.4772214029049</c:v>
                </c:pt>
                <c:pt idx="20">
                  <c:v>921.64727295942089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56514448"/>
        <c:axId val="656515008"/>
      </c:lineChart>
      <c:catAx>
        <c:axId val="656514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6515008"/>
        <c:crosses val="autoZero"/>
        <c:auto val="1"/>
        <c:lblAlgn val="ctr"/>
        <c:lblOffset val="100"/>
        <c:noMultiLvlLbl val="0"/>
      </c:catAx>
      <c:valAx>
        <c:axId val="656515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 sz="1100" dirty="0"/>
                  <a:t>Millones de pies </a:t>
                </a:r>
                <a:r>
                  <a:rPr lang="es-CO" sz="1100" dirty="0" smtClean="0"/>
                  <a:t>cúbicos promedio diario</a:t>
                </a:r>
                <a:endParaRPr lang="es-CO" sz="1100" dirty="0"/>
              </a:p>
            </c:rich>
          </c:tx>
          <c:layout>
            <c:manualLayout>
              <c:xMode val="edge"/>
              <c:yMode val="edge"/>
              <c:x val="0"/>
              <c:y val="0.26048122792298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65144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298985598352785"/>
          <c:y val="5.1672168700832181E-2"/>
          <c:w val="0.72493556384448632"/>
          <c:h val="0.8063052517974193"/>
        </c:manualLayout>
      </c:layout>
      <c:areaChart>
        <c:grouping val="standard"/>
        <c:varyColors val="0"/>
        <c:ser>
          <c:idx val="1"/>
          <c:order val="0"/>
          <c:tx>
            <c:strRef>
              <c:f>Hoja1!$C$1</c:f>
              <c:strCache>
                <c:ptCount val="1"/>
                <c:pt idx="0">
                  <c:v>Observado</c:v>
                </c:pt>
              </c:strCache>
            </c:strRef>
          </c:tx>
          <c:spPr>
            <a:solidFill>
              <a:srgbClr val="002060"/>
            </a:solidFill>
            <a:ln w="28575" cap="rnd">
              <a:solidFill>
                <a:schemeClr val="tx1"/>
              </a:solidFill>
              <a:round/>
            </a:ln>
            <a:effectLst/>
          </c:spPr>
          <c:cat>
            <c:numRef>
              <c:f>Hoja1!$A$2:$A$12</c:f>
              <c:numCache>
                <c:formatCode>General</c:formatCod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numCache>
            </c:numRef>
          </c:cat>
          <c:val>
            <c:numRef>
              <c:f>Hoja1!$C$2:$C$12</c:f>
              <c:numCache>
                <c:formatCode>0</c:formatCode>
                <c:ptCount val="11"/>
                <c:pt idx="0">
                  <c:v>541</c:v>
                </c:pt>
                <c:pt idx="1">
                  <c:v>528</c:v>
                </c:pt>
                <c:pt idx="2">
                  <c:v>526</c:v>
                </c:pt>
                <c:pt idx="3">
                  <c:v>529</c:v>
                </c:pt>
                <c:pt idx="4">
                  <c:v>531.1</c:v>
                </c:pt>
                <c:pt idx="5">
                  <c:v>587.6</c:v>
                </c:pt>
                <c:pt idx="6">
                  <c:v>670.5</c:v>
                </c:pt>
                <c:pt idx="7">
                  <c:v>785.8</c:v>
                </c:pt>
                <c:pt idx="8">
                  <c:v>914.9</c:v>
                </c:pt>
                <c:pt idx="9">
                  <c:v>944</c:v>
                </c:pt>
                <c:pt idx="10">
                  <c:v>1005.5</c:v>
                </c:pt>
              </c:numCache>
            </c:numRef>
          </c:val>
        </c:ser>
        <c:ser>
          <c:idx val="0"/>
          <c:order val="1"/>
          <c:tx>
            <c:strRef>
              <c:f>Hoja1!$B$1</c:f>
              <c:strCache>
                <c:ptCount val="1"/>
                <c:pt idx="0">
                  <c:v>Sin boom petrolero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 w="38100" cap="rnd">
              <a:solidFill>
                <a:schemeClr val="tx1"/>
              </a:solidFill>
              <a:prstDash val="sysDot"/>
              <a:round/>
            </a:ln>
            <a:effectLst/>
          </c:spPr>
          <c:cat>
            <c:numRef>
              <c:f>Hoja1!$A$2:$A$12</c:f>
              <c:numCache>
                <c:formatCode>General</c:formatCod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numCache>
            </c:numRef>
          </c:cat>
          <c:val>
            <c:numRef>
              <c:f>Hoja1!$B$2:$B$12</c:f>
              <c:numCache>
                <c:formatCode>0</c:formatCode>
                <c:ptCount val="11"/>
                <c:pt idx="0">
                  <c:v>541</c:v>
                </c:pt>
                <c:pt idx="1">
                  <c:v>528.20000000000005</c:v>
                </c:pt>
                <c:pt idx="2">
                  <c:v>528</c:v>
                </c:pt>
                <c:pt idx="3">
                  <c:v>528</c:v>
                </c:pt>
                <c:pt idx="4">
                  <c:v>528</c:v>
                </c:pt>
                <c:pt idx="5">
                  <c:v>528</c:v>
                </c:pt>
                <c:pt idx="6">
                  <c:v>528</c:v>
                </c:pt>
                <c:pt idx="7">
                  <c:v>528</c:v>
                </c:pt>
                <c:pt idx="8">
                  <c:v>528</c:v>
                </c:pt>
                <c:pt idx="9">
                  <c:v>528</c:v>
                </c:pt>
                <c:pt idx="10">
                  <c:v>528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6517808"/>
        <c:axId val="656518368"/>
      </c:areaChart>
      <c:catAx>
        <c:axId val="656517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6518368"/>
        <c:crosses val="autoZero"/>
        <c:auto val="1"/>
        <c:lblAlgn val="ctr"/>
        <c:lblOffset val="100"/>
        <c:noMultiLvlLbl val="0"/>
      </c:catAx>
      <c:valAx>
        <c:axId val="6565183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 b="1" dirty="0" smtClean="0"/>
                  <a:t>Miles de barriles   diarios   (KBPD)</a:t>
                </a:r>
                <a:endParaRPr lang="es-CO" b="1" dirty="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65178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626074222920397"/>
          <c:y val="4.5598108146713855E-2"/>
          <c:w val="0.60674704980445293"/>
          <c:h val="8.5933573518286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796593436213831"/>
          <c:y val="4.836605110136958E-2"/>
          <c:w val="0.7899594854658758"/>
          <c:h val="0.79511480414525471"/>
        </c:manualLayout>
      </c:layou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Sin boom petrolero</c:v>
                </c:pt>
              </c:strCache>
            </c:strRef>
          </c:tx>
          <c:spPr>
            <a:ln w="31750" cap="rnd">
              <a:solidFill>
                <a:srgbClr val="C00000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Hoja1!$A$2:$A$12</c:f>
              <c:numCache>
                <c:formatCode>General</c:formatCod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numCache>
            </c:numRef>
          </c:cat>
          <c:val>
            <c:numRef>
              <c:f>Hoja1!$B$2:$B$12</c:f>
              <c:numCache>
                <c:formatCode>0</c:formatCode>
                <c:ptCount val="11"/>
                <c:pt idx="0">
                  <c:v>31.1</c:v>
                </c:pt>
                <c:pt idx="1">
                  <c:v>41.5</c:v>
                </c:pt>
                <c:pt idx="2">
                  <c:v>41.5</c:v>
                </c:pt>
                <c:pt idx="3">
                  <c:v>41.5</c:v>
                </c:pt>
                <c:pt idx="4">
                  <c:v>41.5</c:v>
                </c:pt>
                <c:pt idx="5">
                  <c:v>41.5</c:v>
                </c:pt>
                <c:pt idx="6">
                  <c:v>41.5</c:v>
                </c:pt>
                <c:pt idx="7">
                  <c:v>41.5</c:v>
                </c:pt>
                <c:pt idx="8">
                  <c:v>41.5</c:v>
                </c:pt>
                <c:pt idx="9">
                  <c:v>41.5</c:v>
                </c:pt>
                <c:pt idx="10">
                  <c:v>41.5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Observado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Hoja1!$A$2:$A$12</c:f>
              <c:numCache>
                <c:formatCode>General</c:formatCod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numCache>
            </c:numRef>
          </c:cat>
          <c:val>
            <c:numRef>
              <c:f>Hoja1!$C$2:$C$12</c:f>
              <c:numCache>
                <c:formatCode>0</c:formatCode>
                <c:ptCount val="11"/>
                <c:pt idx="0">
                  <c:v>31.1</c:v>
                </c:pt>
                <c:pt idx="1">
                  <c:v>41.5</c:v>
                </c:pt>
                <c:pt idx="2">
                  <c:v>56.6</c:v>
                </c:pt>
                <c:pt idx="3">
                  <c:v>66.099999999999994</c:v>
                </c:pt>
                <c:pt idx="4">
                  <c:v>72.36</c:v>
                </c:pt>
                <c:pt idx="5">
                  <c:v>99.57</c:v>
                </c:pt>
                <c:pt idx="6">
                  <c:v>61.66</c:v>
                </c:pt>
                <c:pt idx="7">
                  <c:v>79.400000000000006</c:v>
                </c:pt>
                <c:pt idx="8">
                  <c:v>94.88</c:v>
                </c:pt>
                <c:pt idx="9">
                  <c:v>94.05</c:v>
                </c:pt>
                <c:pt idx="10">
                  <c:v>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58647840"/>
        <c:axId val="658648400"/>
      </c:lineChart>
      <c:catAx>
        <c:axId val="658647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648400"/>
        <c:crosses val="autoZero"/>
        <c:auto val="1"/>
        <c:lblAlgn val="ctr"/>
        <c:lblOffset val="100"/>
        <c:noMultiLvlLbl val="0"/>
      </c:catAx>
      <c:valAx>
        <c:axId val="65864840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 b="1" dirty="0" smtClean="0"/>
                  <a:t>Dólares por barril</a:t>
                </a:r>
                <a:endParaRPr lang="es-CO" b="1" dirty="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647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7532227261602"/>
          <c:y val="3.7199484479585203E-2"/>
          <c:w val="0.48168536903901499"/>
          <c:h val="0.1385830963512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690509140692"/>
          <c:y val="5.24736935029202E-2"/>
          <c:w val="0.78066008148750099"/>
          <c:h val="0.71059613662046905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Hoja1!$D$1</c:f>
              <c:strCache>
                <c:ptCount val="1"/>
                <c:pt idx="0">
                  <c:v>Diferencia</c:v>
                </c:pt>
              </c:strCache>
            </c:strRef>
          </c:tx>
          <c:spPr>
            <a:solidFill>
              <a:srgbClr val="C00000"/>
            </a:solidFill>
            <a:ln>
              <a:noFill/>
              <a:prstDash val="dash"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Hoja1!$A$2:$A$11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Hoja1!$D$2:$D$11</c:f>
              <c:numCache>
                <c:formatCode>General</c:formatCode>
                <c:ptCount val="10"/>
                <c:pt idx="0">
                  <c:v>0</c:v>
                </c:pt>
                <c:pt idx="1">
                  <c:v>148.1855537619999</c:v>
                </c:pt>
                <c:pt idx="2">
                  <c:v>214.4565513980001</c:v>
                </c:pt>
                <c:pt idx="3">
                  <c:v>275.40232537800011</c:v>
                </c:pt>
                <c:pt idx="4">
                  <c:v>542.3502403979993</c:v>
                </c:pt>
                <c:pt idx="5">
                  <c:v>234.14738915199999</c:v>
                </c:pt>
                <c:pt idx="6">
                  <c:v>357.4312320500004</c:v>
                </c:pt>
                <c:pt idx="7">
                  <c:v>612.04898799500006</c:v>
                </c:pt>
                <c:pt idx="8">
                  <c:v>610.68462339000007</c:v>
                </c:pt>
                <c:pt idx="9">
                  <c:v>687.20214948799992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8651760"/>
        <c:axId val="658652320"/>
      </c:barChar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Observado</c:v>
                </c:pt>
              </c:strCache>
            </c:strRef>
          </c:tx>
          <c:spPr>
            <a:ln w="31750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7.6976533047460993E-2"/>
                  <c:y val="3.7713763066860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9.29522286092829E-2"/>
                  <c:y val="4.45708108971987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6.2164342548980997E-2"/>
                  <c:y val="4.7999334812367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6.4073353626699601E-3"/>
                  <c:y val="5.4856382642706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Hoja1!$A$2:$A$11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Hoja1!$B$2:$B$11</c:f>
              <c:numCache>
                <c:formatCode>0</c:formatCode>
                <c:ptCount val="10"/>
                <c:pt idx="0">
                  <c:v>2626.22</c:v>
                </c:pt>
                <c:pt idx="1">
                  <c:v>2320.77</c:v>
                </c:pt>
                <c:pt idx="2">
                  <c:v>2357.98</c:v>
                </c:pt>
                <c:pt idx="3">
                  <c:v>2078.35</c:v>
                </c:pt>
                <c:pt idx="4">
                  <c:v>1966.26</c:v>
                </c:pt>
                <c:pt idx="5">
                  <c:v>2156.29</c:v>
                </c:pt>
                <c:pt idx="6">
                  <c:v>1897.89</c:v>
                </c:pt>
                <c:pt idx="7">
                  <c:v>1848.17</c:v>
                </c:pt>
                <c:pt idx="8">
                  <c:v>1798.23</c:v>
                </c:pt>
                <c:pt idx="9">
                  <c:v>1868.9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Sin boom petróleo</c:v>
                </c:pt>
              </c:strCache>
            </c:strRef>
          </c:tx>
          <c:spPr>
            <a:ln w="28575" cap="rnd">
              <a:solidFill>
                <a:srgbClr val="C00000"/>
              </a:solidFill>
              <a:prstDash val="sysDot"/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5.3293887049020897E-2"/>
                  <c:y val="-3.428523915169139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6.6121201873706806E-2"/>
                  <c:y val="-2.7428191321353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3616916515722603E-2"/>
                  <c:y val="-2.7428191321353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13096857271918999"/>
                  <c:y val="-6.5141954388213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7.3937734504656294E-2"/>
                  <c:y val="-4.7999334812367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1.0691403215993E-16"/>
                  <c:y val="-3.42852391516913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Hoja1!$A$2:$A$11</c:f>
              <c:numCache>
                <c:formatCode>General</c:formatCode>
                <c:ptCount val="1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</c:numCache>
            </c:numRef>
          </c:cat>
          <c:val>
            <c:numRef>
              <c:f>Hoja1!$C$2:$C$11</c:f>
              <c:numCache>
                <c:formatCode>0</c:formatCode>
                <c:ptCount val="10"/>
                <c:pt idx="0">
                  <c:v>2626.22</c:v>
                </c:pt>
                <c:pt idx="1">
                  <c:v>2468.9555537619999</c:v>
                </c:pt>
                <c:pt idx="2">
                  <c:v>2572.4365513980001</c:v>
                </c:pt>
                <c:pt idx="3">
                  <c:v>2353.752325378</c:v>
                </c:pt>
                <c:pt idx="4">
                  <c:v>2508.610240397999</c:v>
                </c:pt>
                <c:pt idx="5">
                  <c:v>2390.4373891519999</c:v>
                </c:pt>
                <c:pt idx="6">
                  <c:v>2255.3212320500011</c:v>
                </c:pt>
                <c:pt idx="7">
                  <c:v>2460.2189879950001</c:v>
                </c:pt>
                <c:pt idx="8">
                  <c:v>2408.9146233900001</c:v>
                </c:pt>
                <c:pt idx="9">
                  <c:v>2556.1021494880001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8651760"/>
        <c:axId val="658652320"/>
      </c:lineChart>
      <c:catAx>
        <c:axId val="658651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652320"/>
        <c:crosses val="autoZero"/>
        <c:auto val="1"/>
        <c:lblAlgn val="ctr"/>
        <c:lblOffset val="100"/>
        <c:noMultiLvlLbl val="0"/>
      </c:catAx>
      <c:valAx>
        <c:axId val="6586523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 sz="1400" b="1" dirty="0" smtClean="0">
                    <a:solidFill>
                      <a:schemeClr val="tx1"/>
                    </a:solidFill>
                  </a:rPr>
                  <a:t>Pesos por</a:t>
                </a:r>
                <a:r>
                  <a:rPr lang="es-CO" sz="1400" b="1" baseline="0" dirty="0" smtClean="0">
                    <a:solidFill>
                      <a:schemeClr val="tx1"/>
                    </a:solidFill>
                  </a:rPr>
                  <a:t> dólar</a:t>
                </a:r>
                <a:endParaRPr lang="es-CO" sz="1400" b="1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"/>
              <c:y val="0.2163228514088529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58651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205548236541"/>
          <c:y val="0.89775898718703895"/>
          <c:w val="0.89374704107979996"/>
          <c:h val="6.19977009992392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C38EBB-A4F4-4613-B20A-B6552158602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E63DC73-072B-4E80-ADB6-2AE4B425E9A2}">
      <dgm:prSet phldrT="[Texto]"/>
      <dgm:spPr/>
      <dgm:t>
        <a:bodyPr/>
        <a:lstStyle/>
        <a:p>
          <a:r>
            <a:rPr lang="es-ES" dirty="0" smtClean="0"/>
            <a:t>Precios Bajos</a:t>
          </a:r>
          <a:endParaRPr lang="es-ES" dirty="0"/>
        </a:p>
      </dgm:t>
    </dgm:pt>
    <dgm:pt modelId="{93BD567D-405B-45E0-8799-131A60189346}" type="parTrans" cxnId="{89D44B01-D697-4069-95E1-5F2172221B77}">
      <dgm:prSet/>
      <dgm:spPr/>
      <dgm:t>
        <a:bodyPr/>
        <a:lstStyle/>
        <a:p>
          <a:endParaRPr lang="es-ES"/>
        </a:p>
      </dgm:t>
    </dgm:pt>
    <dgm:pt modelId="{7598CB11-413E-41B2-928A-1935C664F0BE}" type="sibTrans" cxnId="{89D44B01-D697-4069-95E1-5F2172221B77}">
      <dgm:prSet/>
      <dgm:spPr/>
      <dgm:t>
        <a:bodyPr/>
        <a:lstStyle/>
        <a:p>
          <a:endParaRPr lang="es-ES"/>
        </a:p>
      </dgm:t>
    </dgm:pt>
    <dgm:pt modelId="{4B9F073E-F16F-4DF1-8A75-359B4C6BA59F}">
      <dgm:prSet phldrT="[Texto]"/>
      <dgm:spPr/>
      <dgm:t>
        <a:bodyPr/>
        <a:lstStyle/>
        <a:p>
          <a:r>
            <a:rPr lang="es-ES_tradnl" smtClean="0"/>
            <a:t>Incorpora cambios de corto y mediano plazo: debilitamiento demanda y dinamismo oferta</a:t>
          </a:r>
          <a:endParaRPr lang="es-ES"/>
        </a:p>
      </dgm:t>
    </dgm:pt>
    <dgm:pt modelId="{A1623DEB-979A-4312-9A0B-A5EE00FFD707}" type="parTrans" cxnId="{3AD5BFD6-9AAD-4B9C-8049-F06D3BEC7E31}">
      <dgm:prSet/>
      <dgm:spPr/>
      <dgm:t>
        <a:bodyPr/>
        <a:lstStyle/>
        <a:p>
          <a:endParaRPr lang="es-ES"/>
        </a:p>
      </dgm:t>
    </dgm:pt>
    <dgm:pt modelId="{27F34343-7E62-475E-9B5E-E696C9A1DB69}" type="sibTrans" cxnId="{3AD5BFD6-9AAD-4B9C-8049-F06D3BEC7E31}">
      <dgm:prSet/>
      <dgm:spPr/>
      <dgm:t>
        <a:bodyPr/>
        <a:lstStyle/>
        <a:p>
          <a:endParaRPr lang="es-ES"/>
        </a:p>
      </dgm:t>
    </dgm:pt>
    <dgm:pt modelId="{89355247-96A1-42D2-9862-AADD17C29CA7}">
      <dgm:prSet phldrT="[Texto]" custT="1"/>
      <dgm:spPr/>
      <dgm:t>
        <a:bodyPr/>
        <a:lstStyle/>
        <a:p>
          <a:r>
            <a:rPr lang="es-ES" sz="2000" dirty="0" smtClean="0"/>
            <a:t>Referencia</a:t>
          </a:r>
          <a:endParaRPr lang="es-ES" sz="2000" dirty="0"/>
        </a:p>
      </dgm:t>
    </dgm:pt>
    <dgm:pt modelId="{4CF16EFA-CC61-44E5-AB07-E0B5EB274DBC}" type="parTrans" cxnId="{B5CF3B0A-4A05-41FD-BE02-5CF6BD64C5AC}">
      <dgm:prSet/>
      <dgm:spPr/>
      <dgm:t>
        <a:bodyPr/>
        <a:lstStyle/>
        <a:p>
          <a:endParaRPr lang="es-ES"/>
        </a:p>
      </dgm:t>
    </dgm:pt>
    <dgm:pt modelId="{AB52C547-067F-4428-B8E5-0FC357050CE1}" type="sibTrans" cxnId="{B5CF3B0A-4A05-41FD-BE02-5CF6BD64C5AC}">
      <dgm:prSet/>
      <dgm:spPr/>
      <dgm:t>
        <a:bodyPr/>
        <a:lstStyle/>
        <a:p>
          <a:endParaRPr lang="es-ES"/>
        </a:p>
      </dgm:t>
    </dgm:pt>
    <dgm:pt modelId="{C2C816A0-6D4A-45EB-83E7-1EA408A7F18D}">
      <dgm:prSet phldrT="[Texto]"/>
      <dgm:spPr/>
      <dgm:t>
        <a:bodyPr/>
        <a:lstStyle/>
        <a:p>
          <a:r>
            <a:rPr lang="es-ES_tradnl" sz="1700" dirty="0" smtClean="0"/>
            <a:t>Crecimiento económico (3,3%) más lento que en los otros escenarios</a:t>
          </a:r>
          <a:endParaRPr lang="es-ES" sz="1700" dirty="0"/>
        </a:p>
      </dgm:t>
    </dgm:pt>
    <dgm:pt modelId="{0BAF28DB-3BF9-430E-92F8-16D00501C60E}" type="parTrans" cxnId="{77A3E709-4070-4155-AF51-A81D1D8C3DA2}">
      <dgm:prSet/>
      <dgm:spPr/>
      <dgm:t>
        <a:bodyPr/>
        <a:lstStyle/>
        <a:p>
          <a:endParaRPr lang="es-ES"/>
        </a:p>
      </dgm:t>
    </dgm:pt>
    <dgm:pt modelId="{929805ED-CB4E-4976-9930-D07DF334F128}" type="sibTrans" cxnId="{77A3E709-4070-4155-AF51-A81D1D8C3DA2}">
      <dgm:prSet/>
      <dgm:spPr/>
      <dgm:t>
        <a:bodyPr/>
        <a:lstStyle/>
        <a:p>
          <a:endParaRPr lang="es-ES"/>
        </a:p>
      </dgm:t>
    </dgm:pt>
    <dgm:pt modelId="{A2DCDEF6-1662-4663-AB0F-473C95B8E6D9}">
      <dgm:prSet phldrT="[Texto]" custT="1"/>
      <dgm:spPr/>
      <dgm:t>
        <a:bodyPr/>
        <a:lstStyle/>
        <a:p>
          <a:r>
            <a:rPr lang="es-ES" sz="1600" dirty="0" smtClean="0"/>
            <a:t>Precios Altos</a:t>
          </a:r>
          <a:endParaRPr lang="es-ES" sz="1600" dirty="0"/>
        </a:p>
      </dgm:t>
    </dgm:pt>
    <dgm:pt modelId="{FFAD14B1-64F3-488E-9B42-946A8CCFC1DF}" type="parTrans" cxnId="{ACF40F04-2443-4F0A-AA40-E19636E7BEF0}">
      <dgm:prSet/>
      <dgm:spPr/>
      <dgm:t>
        <a:bodyPr/>
        <a:lstStyle/>
        <a:p>
          <a:endParaRPr lang="es-ES"/>
        </a:p>
      </dgm:t>
    </dgm:pt>
    <dgm:pt modelId="{D1823074-77D9-48F1-987B-61DB27E8717A}" type="sibTrans" cxnId="{ACF40F04-2443-4F0A-AA40-E19636E7BEF0}">
      <dgm:prSet/>
      <dgm:spPr/>
      <dgm:t>
        <a:bodyPr/>
        <a:lstStyle/>
        <a:p>
          <a:endParaRPr lang="es-ES"/>
        </a:p>
      </dgm:t>
    </dgm:pt>
    <dgm:pt modelId="{AA491BB2-01E8-4429-8086-1FD68EC06C65}">
      <dgm:prSet phldrT="[Texto]"/>
      <dgm:spPr/>
      <dgm:t>
        <a:bodyPr/>
        <a:lstStyle/>
        <a:p>
          <a:r>
            <a:rPr lang="es-ES_tradnl" sz="1700" dirty="0" smtClean="0"/>
            <a:t>Crecimiento económico (3,5%) explica dinamismo del consumo de petróleo</a:t>
          </a:r>
          <a:endParaRPr lang="es-ES" sz="1700" dirty="0"/>
        </a:p>
      </dgm:t>
    </dgm:pt>
    <dgm:pt modelId="{7EF18708-3701-41C5-9C68-E7FE3542211D}" type="parTrans" cxnId="{9BC0331F-9A86-435F-84EB-4D921FCF2AC0}">
      <dgm:prSet/>
      <dgm:spPr/>
      <dgm:t>
        <a:bodyPr/>
        <a:lstStyle/>
        <a:p>
          <a:endParaRPr lang="es-ES"/>
        </a:p>
      </dgm:t>
    </dgm:pt>
    <dgm:pt modelId="{D29D589A-22EE-4FD2-9A53-9FB216CDBDCC}" type="sibTrans" cxnId="{9BC0331F-9A86-435F-84EB-4D921FCF2AC0}">
      <dgm:prSet/>
      <dgm:spPr/>
      <dgm:t>
        <a:bodyPr/>
        <a:lstStyle/>
        <a:p>
          <a:endParaRPr lang="es-ES"/>
        </a:p>
      </dgm:t>
    </dgm:pt>
    <dgm:pt modelId="{7E018B90-8870-40CC-8F44-677F07264A41}">
      <dgm:prSet custT="1"/>
      <dgm:spPr/>
      <dgm:t>
        <a:bodyPr/>
        <a:lstStyle/>
        <a:p>
          <a:r>
            <a:rPr lang="es-ES_tradnl" sz="1600" dirty="0" smtClean="0"/>
            <a:t>Reducción del consumo en economías OCDE e incremento en no OCDE</a:t>
          </a:r>
        </a:p>
      </dgm:t>
    </dgm:pt>
    <dgm:pt modelId="{38715979-CAF1-473F-A534-86B7CD895D0F}" type="parTrans" cxnId="{A9427B87-1DA7-4438-AB51-20E1C596988C}">
      <dgm:prSet/>
      <dgm:spPr/>
      <dgm:t>
        <a:bodyPr/>
        <a:lstStyle/>
        <a:p>
          <a:endParaRPr lang="es-ES"/>
        </a:p>
      </dgm:t>
    </dgm:pt>
    <dgm:pt modelId="{838A1D0A-7F57-4682-B1F0-64FD426603C3}" type="sibTrans" cxnId="{A9427B87-1DA7-4438-AB51-20E1C596988C}">
      <dgm:prSet/>
      <dgm:spPr/>
      <dgm:t>
        <a:bodyPr/>
        <a:lstStyle/>
        <a:p>
          <a:endParaRPr lang="es-ES"/>
        </a:p>
      </dgm:t>
    </dgm:pt>
    <dgm:pt modelId="{7849709D-3332-4872-BCFE-DC0F74A4BD79}">
      <dgm:prSet custT="1"/>
      <dgm:spPr/>
      <dgm:t>
        <a:bodyPr/>
        <a:lstStyle/>
        <a:p>
          <a:r>
            <a:rPr lang="es-ES_tradnl" sz="1600" dirty="0" smtClean="0"/>
            <a:t>Expansión de sectores industrial y transporte en economías emergentes</a:t>
          </a:r>
        </a:p>
      </dgm:t>
    </dgm:pt>
    <dgm:pt modelId="{A0610A91-76AF-45CB-A267-DD31C9C36BC0}" type="parTrans" cxnId="{96FA9095-3B69-49B9-919A-60E3BDC31D01}">
      <dgm:prSet/>
      <dgm:spPr/>
      <dgm:t>
        <a:bodyPr/>
        <a:lstStyle/>
        <a:p>
          <a:endParaRPr lang="es-ES"/>
        </a:p>
      </dgm:t>
    </dgm:pt>
    <dgm:pt modelId="{F870F946-6D17-4D5B-80A5-12731EE75B0B}" type="sibTrans" cxnId="{96FA9095-3B69-49B9-919A-60E3BDC31D01}">
      <dgm:prSet/>
      <dgm:spPr/>
      <dgm:t>
        <a:bodyPr/>
        <a:lstStyle/>
        <a:p>
          <a:endParaRPr lang="es-ES"/>
        </a:p>
      </dgm:t>
    </dgm:pt>
    <dgm:pt modelId="{1FC4BA5A-085F-48E7-8E63-62883758B3A4}">
      <dgm:prSet/>
      <dgm:spPr/>
      <dgm:t>
        <a:bodyPr/>
        <a:lstStyle/>
        <a:p>
          <a:r>
            <a:rPr lang="es-ES_tradnl" sz="1700" smtClean="0"/>
            <a:t>OPEP mantiene política cohesionada de fijación de cuotas</a:t>
          </a:r>
          <a:endParaRPr lang="es-ES_tradnl" sz="1700" dirty="0" smtClean="0"/>
        </a:p>
      </dgm:t>
    </dgm:pt>
    <dgm:pt modelId="{345696F5-020B-443A-9B39-B1229EC08710}" type="parTrans" cxnId="{D3E161D5-E094-480F-9E70-653C02DD3346}">
      <dgm:prSet/>
      <dgm:spPr/>
      <dgm:t>
        <a:bodyPr/>
        <a:lstStyle/>
        <a:p>
          <a:endParaRPr lang="es-ES"/>
        </a:p>
      </dgm:t>
    </dgm:pt>
    <dgm:pt modelId="{CFD53AC1-4E37-4FB7-98F7-2DD5AB36F7C3}" type="sibTrans" cxnId="{D3E161D5-E094-480F-9E70-653C02DD3346}">
      <dgm:prSet/>
      <dgm:spPr/>
      <dgm:t>
        <a:bodyPr/>
        <a:lstStyle/>
        <a:p>
          <a:endParaRPr lang="es-ES"/>
        </a:p>
      </dgm:t>
    </dgm:pt>
    <dgm:pt modelId="{0ECED62E-4590-4228-A9CF-4C5CF7C21F14}">
      <dgm:prSet/>
      <dgm:spPr/>
      <dgm:t>
        <a:bodyPr/>
        <a:lstStyle/>
        <a:p>
          <a:r>
            <a:rPr lang="es-ES_tradnl" sz="1700" dirty="0" smtClean="0"/>
            <a:t>Altos precios fomentan las inversiones en no convencionales.</a:t>
          </a:r>
        </a:p>
      </dgm:t>
    </dgm:pt>
    <dgm:pt modelId="{13E73FA2-F426-46A5-BB41-3FADF821D51F}" type="parTrans" cxnId="{CD55C5CA-A928-4BFE-AB9E-58C562EA517A}">
      <dgm:prSet/>
      <dgm:spPr/>
      <dgm:t>
        <a:bodyPr/>
        <a:lstStyle/>
        <a:p>
          <a:endParaRPr lang="es-ES"/>
        </a:p>
      </dgm:t>
    </dgm:pt>
    <dgm:pt modelId="{280CB93E-7E87-4E0F-9CE4-5ABE66408E8E}" type="sibTrans" cxnId="{CD55C5CA-A928-4BFE-AB9E-58C562EA517A}">
      <dgm:prSet/>
      <dgm:spPr/>
      <dgm:t>
        <a:bodyPr/>
        <a:lstStyle/>
        <a:p>
          <a:endParaRPr lang="es-ES"/>
        </a:p>
      </dgm:t>
    </dgm:pt>
    <dgm:pt modelId="{5B170923-7603-4B70-A473-80FE24618FF6}">
      <dgm:prSet custT="1"/>
      <dgm:spPr/>
      <dgm:t>
        <a:bodyPr/>
        <a:lstStyle/>
        <a:p>
          <a:r>
            <a:rPr lang="es-ES_tradnl" sz="1600" dirty="0" smtClean="0"/>
            <a:t>Debilitamiento de la demanda en países no-OCDE</a:t>
          </a:r>
        </a:p>
      </dgm:t>
    </dgm:pt>
    <dgm:pt modelId="{9BDBCF25-383E-4026-B609-488E33F2132F}" type="parTrans" cxnId="{5D31B981-A430-4E3D-9714-155F6C298CAA}">
      <dgm:prSet/>
      <dgm:spPr/>
      <dgm:t>
        <a:bodyPr/>
        <a:lstStyle/>
        <a:p>
          <a:endParaRPr lang="es-ES"/>
        </a:p>
      </dgm:t>
    </dgm:pt>
    <dgm:pt modelId="{4BA8F2AF-E141-44A8-AAAB-C686D2448A9B}" type="sibTrans" cxnId="{5D31B981-A430-4E3D-9714-155F6C298CAA}">
      <dgm:prSet/>
      <dgm:spPr/>
      <dgm:t>
        <a:bodyPr/>
        <a:lstStyle/>
        <a:p>
          <a:endParaRPr lang="es-ES"/>
        </a:p>
      </dgm:t>
    </dgm:pt>
    <dgm:pt modelId="{2E2A33B1-A25C-42CC-A407-41D6B5387BF4}">
      <dgm:prSet/>
      <dgm:spPr/>
      <dgm:t>
        <a:bodyPr/>
        <a:lstStyle/>
        <a:p>
          <a:r>
            <a:rPr lang="es-ES_tradnl" sz="1700" smtClean="0"/>
            <a:t>En países OCDE, se postergan decisiones de sustitución energética</a:t>
          </a:r>
          <a:endParaRPr lang="es-ES_tradnl" sz="1700" dirty="0" smtClean="0"/>
        </a:p>
      </dgm:t>
    </dgm:pt>
    <dgm:pt modelId="{31B0BD57-1E80-4365-BE2F-8686CB075B1E}" type="parTrans" cxnId="{984F4B43-8FC4-4784-9ABC-5252C47E6087}">
      <dgm:prSet/>
      <dgm:spPr/>
      <dgm:t>
        <a:bodyPr/>
        <a:lstStyle/>
        <a:p>
          <a:endParaRPr lang="es-ES"/>
        </a:p>
      </dgm:t>
    </dgm:pt>
    <dgm:pt modelId="{2B5FE1F3-7539-43F2-B920-69B07AD0BEE3}" type="sibTrans" cxnId="{984F4B43-8FC4-4784-9ABC-5252C47E6087}">
      <dgm:prSet/>
      <dgm:spPr/>
      <dgm:t>
        <a:bodyPr/>
        <a:lstStyle/>
        <a:p>
          <a:endParaRPr lang="es-ES"/>
        </a:p>
      </dgm:t>
    </dgm:pt>
    <dgm:pt modelId="{09749B0B-4646-4450-9649-18543F5A7118}">
      <dgm:prSet/>
      <dgm:spPr/>
      <dgm:t>
        <a:bodyPr/>
        <a:lstStyle/>
        <a:p>
          <a:r>
            <a:rPr lang="es-ES_tradnl" sz="1700" smtClean="0"/>
            <a:t>Se limitan proyectos de recursos no convencionales en muchas regiones</a:t>
          </a:r>
          <a:endParaRPr lang="es-ES_tradnl" sz="1700" dirty="0" smtClean="0"/>
        </a:p>
      </dgm:t>
    </dgm:pt>
    <dgm:pt modelId="{1A5CA9DE-D7EC-4488-B54A-9B3404742D53}" type="parTrans" cxnId="{3048A6F0-C6AC-4B49-807B-9A7C00BBE813}">
      <dgm:prSet/>
      <dgm:spPr/>
      <dgm:t>
        <a:bodyPr/>
        <a:lstStyle/>
        <a:p>
          <a:endParaRPr lang="es-ES"/>
        </a:p>
      </dgm:t>
    </dgm:pt>
    <dgm:pt modelId="{1468473C-D724-4B23-91EC-5934BA6FD90B}" type="sibTrans" cxnId="{3048A6F0-C6AC-4B49-807B-9A7C00BBE813}">
      <dgm:prSet/>
      <dgm:spPr/>
      <dgm:t>
        <a:bodyPr/>
        <a:lstStyle/>
        <a:p>
          <a:endParaRPr lang="es-ES"/>
        </a:p>
      </dgm:t>
    </dgm:pt>
    <dgm:pt modelId="{3C9CF5D3-7241-46B4-9822-05DE1626BE88}">
      <dgm:prSet/>
      <dgm:spPr/>
      <dgm:t>
        <a:bodyPr/>
        <a:lstStyle/>
        <a:p>
          <a:r>
            <a:rPr lang="es-ES_tradnl" sz="1700" dirty="0" smtClean="0"/>
            <a:t>Menor inversión en no convencionales fortalece a OPEP en oferta mundial</a:t>
          </a:r>
          <a:endParaRPr lang="es-ES_tradnl" sz="1700" dirty="0"/>
        </a:p>
      </dgm:t>
    </dgm:pt>
    <dgm:pt modelId="{2001261C-D895-451F-B0D9-DD927B93773C}" type="parTrans" cxnId="{2FB8597A-8F23-4490-9D73-7D1BB78A75C6}">
      <dgm:prSet/>
      <dgm:spPr/>
      <dgm:t>
        <a:bodyPr/>
        <a:lstStyle/>
        <a:p>
          <a:endParaRPr lang="es-ES"/>
        </a:p>
      </dgm:t>
    </dgm:pt>
    <dgm:pt modelId="{F034966A-F4B6-4C71-B246-C26FE018BA05}" type="sibTrans" cxnId="{2FB8597A-8F23-4490-9D73-7D1BB78A75C6}">
      <dgm:prSet/>
      <dgm:spPr/>
      <dgm:t>
        <a:bodyPr/>
        <a:lstStyle/>
        <a:p>
          <a:endParaRPr lang="es-ES"/>
        </a:p>
      </dgm:t>
    </dgm:pt>
    <dgm:pt modelId="{C50F95B8-C0E3-4DDA-99CD-FB59C84371B2}">
      <dgm:prSet/>
      <dgm:spPr/>
      <dgm:t>
        <a:bodyPr/>
        <a:lstStyle/>
        <a:p>
          <a:r>
            <a:rPr lang="es-ES_tradnl" smtClean="0"/>
            <a:t>Revisiones de crecimiento en China e India impactan negativamente sus demandas sectoriales de hidrocarburos</a:t>
          </a:r>
          <a:endParaRPr lang="es-ES_tradnl" dirty="0" smtClean="0"/>
        </a:p>
      </dgm:t>
    </dgm:pt>
    <dgm:pt modelId="{2B27BB87-9CB6-4B4C-A2BC-0616A328EADE}" type="parTrans" cxnId="{9ACAC605-433F-4A23-BEF6-210A988689DC}">
      <dgm:prSet/>
      <dgm:spPr/>
      <dgm:t>
        <a:bodyPr/>
        <a:lstStyle/>
        <a:p>
          <a:endParaRPr lang="es-ES"/>
        </a:p>
      </dgm:t>
    </dgm:pt>
    <dgm:pt modelId="{876B9F45-848E-4826-97EA-E2801DCF5B78}" type="sibTrans" cxnId="{9ACAC605-433F-4A23-BEF6-210A988689DC}">
      <dgm:prSet/>
      <dgm:spPr/>
      <dgm:t>
        <a:bodyPr/>
        <a:lstStyle/>
        <a:p>
          <a:endParaRPr lang="es-ES"/>
        </a:p>
      </dgm:t>
    </dgm:pt>
    <dgm:pt modelId="{5087E822-492E-4DED-A81C-EE6F09C4B5B4}">
      <dgm:prSet/>
      <dgm:spPr/>
      <dgm:t>
        <a:bodyPr/>
        <a:lstStyle/>
        <a:p>
          <a:r>
            <a:rPr lang="es-ES_tradnl" smtClean="0"/>
            <a:t>En países OCDE, la adopción de energías alternativas lleva más tiempo que en un escenario de precios altos</a:t>
          </a:r>
          <a:endParaRPr lang="es-ES_tradnl" dirty="0"/>
        </a:p>
      </dgm:t>
    </dgm:pt>
    <dgm:pt modelId="{5F0A9E8E-9C3F-4DC6-BBD8-665EA4590019}" type="parTrans" cxnId="{F74B7C3C-6283-4996-96D2-42F1EAFF2A5A}">
      <dgm:prSet/>
      <dgm:spPr/>
      <dgm:t>
        <a:bodyPr/>
        <a:lstStyle/>
        <a:p>
          <a:endParaRPr lang="es-ES"/>
        </a:p>
      </dgm:t>
    </dgm:pt>
    <dgm:pt modelId="{8BEFA4F3-C03F-4307-A4AB-C36E7738EBBC}" type="sibTrans" cxnId="{F74B7C3C-6283-4996-96D2-42F1EAFF2A5A}">
      <dgm:prSet/>
      <dgm:spPr/>
      <dgm:t>
        <a:bodyPr/>
        <a:lstStyle/>
        <a:p>
          <a:endParaRPr lang="es-ES"/>
        </a:p>
      </dgm:t>
    </dgm:pt>
    <dgm:pt modelId="{B9C6EC20-C40D-4F01-BDDB-72D7B9B3F730}">
      <dgm:prSet/>
      <dgm:spPr/>
      <dgm:t>
        <a:bodyPr/>
        <a:lstStyle/>
        <a:p>
          <a:r>
            <a:rPr lang="es-ES_tradnl" smtClean="0"/>
            <a:t>No hay desenlace extremo en pulso OPEP (control de precios) y No OPEP (no convencionales)</a:t>
          </a:r>
          <a:endParaRPr lang="es-ES_tradnl" dirty="0" smtClean="0"/>
        </a:p>
      </dgm:t>
    </dgm:pt>
    <dgm:pt modelId="{955512AC-4A87-4C78-BE2D-56629CCA426B}" type="parTrans" cxnId="{CA709555-8600-4604-8BC6-05FD23613DE1}">
      <dgm:prSet/>
      <dgm:spPr/>
      <dgm:t>
        <a:bodyPr/>
        <a:lstStyle/>
        <a:p>
          <a:endParaRPr lang="es-ES"/>
        </a:p>
      </dgm:t>
    </dgm:pt>
    <dgm:pt modelId="{C337EC09-D4E1-4D4A-9186-33BA8E490BD5}" type="sibTrans" cxnId="{CA709555-8600-4604-8BC6-05FD23613DE1}">
      <dgm:prSet/>
      <dgm:spPr/>
      <dgm:t>
        <a:bodyPr/>
        <a:lstStyle/>
        <a:p>
          <a:endParaRPr lang="es-ES"/>
        </a:p>
      </dgm:t>
    </dgm:pt>
    <dgm:pt modelId="{B2E6C8AD-8A67-4695-A348-32314156BDB1}" type="pres">
      <dgm:prSet presAssocID="{43C38EBB-A4F4-4613-B20A-B6552158602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FA77D2B-25AF-46D2-9F45-8EEE43441551}" type="pres">
      <dgm:prSet presAssocID="{AE63DC73-072B-4E80-ADB6-2AE4B425E9A2}" presName="composite" presStyleCnt="0"/>
      <dgm:spPr/>
    </dgm:pt>
    <dgm:pt modelId="{D02B4F3F-0429-49F8-BE03-9EB9FFC42A00}" type="pres">
      <dgm:prSet presAssocID="{AE63DC73-072B-4E80-ADB6-2AE4B425E9A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CEBFC55-3436-4368-9ED3-154BEFAE776B}" type="pres">
      <dgm:prSet presAssocID="{AE63DC73-072B-4E80-ADB6-2AE4B425E9A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85F2D28-1143-450B-BF5A-67CEA9124FA7}" type="pres">
      <dgm:prSet presAssocID="{7598CB11-413E-41B2-928A-1935C664F0BE}" presName="space" presStyleCnt="0"/>
      <dgm:spPr/>
    </dgm:pt>
    <dgm:pt modelId="{CD6CF79C-E815-44B9-B695-A8930A8125A4}" type="pres">
      <dgm:prSet presAssocID="{89355247-96A1-42D2-9862-AADD17C29CA7}" presName="composite" presStyleCnt="0"/>
      <dgm:spPr/>
    </dgm:pt>
    <dgm:pt modelId="{26B40381-23F9-4C57-A034-E0F1634EAE4F}" type="pres">
      <dgm:prSet presAssocID="{89355247-96A1-42D2-9862-AADD17C29CA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26BE9A3-1781-4134-8B81-590AA06F765E}" type="pres">
      <dgm:prSet presAssocID="{89355247-96A1-42D2-9862-AADD17C29CA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AA1E555-2359-4B70-A1BA-CCBA20F2F87E}" type="pres">
      <dgm:prSet presAssocID="{AB52C547-067F-4428-B8E5-0FC357050CE1}" presName="space" presStyleCnt="0"/>
      <dgm:spPr/>
    </dgm:pt>
    <dgm:pt modelId="{AE5F6B18-8524-4517-AE42-F63A89DCBA10}" type="pres">
      <dgm:prSet presAssocID="{A2DCDEF6-1662-4663-AB0F-473C95B8E6D9}" presName="composite" presStyleCnt="0"/>
      <dgm:spPr/>
    </dgm:pt>
    <dgm:pt modelId="{A8C35BBB-1CAD-44FA-8D1B-B88F8D46624D}" type="pres">
      <dgm:prSet presAssocID="{A2DCDEF6-1662-4663-AB0F-473C95B8E6D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94FE92-ADFB-415D-B703-604C93FE516D}" type="pres">
      <dgm:prSet presAssocID="{A2DCDEF6-1662-4663-AB0F-473C95B8E6D9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FAAD429-41C1-4B67-B271-C33031B19C64}" type="presOf" srcId="{2E2A33B1-A25C-42CC-A407-41D6B5387BF4}" destId="{726BE9A3-1781-4134-8B81-590AA06F765E}" srcOrd="0" destOrd="2" presId="urn:microsoft.com/office/officeart/2005/8/layout/hList1"/>
    <dgm:cxn modelId="{CD55C5CA-A928-4BFE-AB9E-58C562EA517A}" srcId="{A2DCDEF6-1662-4663-AB0F-473C95B8E6D9}" destId="{0ECED62E-4590-4228-A9CF-4C5CF7C21F14}" srcOrd="2" destOrd="0" parTransId="{13E73FA2-F426-46A5-BB41-3FADF821D51F}" sibTransId="{280CB93E-7E87-4E0F-9CE4-5ABE66408E8E}"/>
    <dgm:cxn modelId="{835A4EB1-F8DB-4E22-919B-239D835A3F1B}" type="presOf" srcId="{5B170923-7603-4B70-A473-80FE24618FF6}" destId="{726BE9A3-1781-4134-8B81-590AA06F765E}" srcOrd="0" destOrd="1" presId="urn:microsoft.com/office/officeart/2005/8/layout/hList1"/>
    <dgm:cxn modelId="{8549085A-BFC1-48B1-A46D-C79E9DC3157C}" type="presOf" srcId="{09749B0B-4646-4450-9649-18543F5A7118}" destId="{726BE9A3-1781-4134-8B81-590AA06F765E}" srcOrd="0" destOrd="3" presId="urn:microsoft.com/office/officeart/2005/8/layout/hList1"/>
    <dgm:cxn modelId="{7FAA0179-0B34-4C55-98BB-B28CF3F01B04}" type="presOf" srcId="{1FC4BA5A-085F-48E7-8E63-62883758B3A4}" destId="{B594FE92-ADFB-415D-B703-604C93FE516D}" srcOrd="0" destOrd="3" presId="urn:microsoft.com/office/officeart/2005/8/layout/hList1"/>
    <dgm:cxn modelId="{CA7B2EDB-92A2-43D8-A749-358141F9F8AB}" type="presOf" srcId="{C2C816A0-6D4A-45EB-83E7-1EA408A7F18D}" destId="{726BE9A3-1781-4134-8B81-590AA06F765E}" srcOrd="0" destOrd="0" presId="urn:microsoft.com/office/officeart/2005/8/layout/hList1"/>
    <dgm:cxn modelId="{B5CF3B0A-4A05-41FD-BE02-5CF6BD64C5AC}" srcId="{43C38EBB-A4F4-4613-B20A-B65521586029}" destId="{89355247-96A1-42D2-9862-AADD17C29CA7}" srcOrd="1" destOrd="0" parTransId="{4CF16EFA-CC61-44E5-AB07-E0B5EB274DBC}" sibTransId="{AB52C547-067F-4428-B8E5-0FC357050CE1}"/>
    <dgm:cxn modelId="{ACF40F04-2443-4F0A-AA40-E19636E7BEF0}" srcId="{43C38EBB-A4F4-4613-B20A-B65521586029}" destId="{A2DCDEF6-1662-4663-AB0F-473C95B8E6D9}" srcOrd="2" destOrd="0" parTransId="{FFAD14B1-64F3-488E-9B42-946A8CCFC1DF}" sibTransId="{D1823074-77D9-48F1-987B-61DB27E8717A}"/>
    <dgm:cxn modelId="{464EC3B3-792D-4470-823C-1B7F5F4CFC6D}" type="presOf" srcId="{7849709D-3332-4872-BCFE-DC0F74A4BD79}" destId="{B594FE92-ADFB-415D-B703-604C93FE516D}" srcOrd="0" destOrd="2" presId="urn:microsoft.com/office/officeart/2005/8/layout/hList1"/>
    <dgm:cxn modelId="{9ED06CDC-A945-4177-9E49-3B0A90EB2F56}" type="presOf" srcId="{0ECED62E-4590-4228-A9CF-4C5CF7C21F14}" destId="{B594FE92-ADFB-415D-B703-604C93FE516D}" srcOrd="0" destOrd="4" presId="urn:microsoft.com/office/officeart/2005/8/layout/hList1"/>
    <dgm:cxn modelId="{96FA9095-3B69-49B9-919A-60E3BDC31D01}" srcId="{AA491BB2-01E8-4429-8086-1FD68EC06C65}" destId="{7849709D-3332-4872-BCFE-DC0F74A4BD79}" srcOrd="1" destOrd="0" parTransId="{A0610A91-76AF-45CB-A267-DD31C9C36BC0}" sibTransId="{F870F946-6D17-4D5B-80A5-12731EE75B0B}"/>
    <dgm:cxn modelId="{814FF73F-3E43-4EFE-8FA0-D61EA5F0B5E8}" type="presOf" srcId="{B9C6EC20-C40D-4F01-BDDB-72D7B9B3F730}" destId="{0CEBFC55-3436-4368-9ED3-154BEFAE776B}" srcOrd="0" destOrd="3" presId="urn:microsoft.com/office/officeart/2005/8/layout/hList1"/>
    <dgm:cxn modelId="{42590245-15CF-4F83-8D09-3ABD23383C5E}" type="presOf" srcId="{43C38EBB-A4F4-4613-B20A-B65521586029}" destId="{B2E6C8AD-8A67-4695-A348-32314156BDB1}" srcOrd="0" destOrd="0" presId="urn:microsoft.com/office/officeart/2005/8/layout/hList1"/>
    <dgm:cxn modelId="{04385311-6047-46A1-A22D-03DB440B527F}" type="presOf" srcId="{7E018B90-8870-40CC-8F44-677F07264A41}" destId="{B594FE92-ADFB-415D-B703-604C93FE516D}" srcOrd="0" destOrd="1" presId="urn:microsoft.com/office/officeart/2005/8/layout/hList1"/>
    <dgm:cxn modelId="{33DCBEBE-27C6-4DC2-8894-5AF4DB6A3C25}" type="presOf" srcId="{4B9F073E-F16F-4DF1-8A75-359B4C6BA59F}" destId="{0CEBFC55-3436-4368-9ED3-154BEFAE776B}" srcOrd="0" destOrd="0" presId="urn:microsoft.com/office/officeart/2005/8/layout/hList1"/>
    <dgm:cxn modelId="{77A3E709-4070-4155-AF51-A81D1D8C3DA2}" srcId="{89355247-96A1-42D2-9862-AADD17C29CA7}" destId="{C2C816A0-6D4A-45EB-83E7-1EA408A7F18D}" srcOrd="0" destOrd="0" parTransId="{0BAF28DB-3BF9-430E-92F8-16D00501C60E}" sibTransId="{929805ED-CB4E-4976-9930-D07DF334F128}"/>
    <dgm:cxn modelId="{2FB8597A-8F23-4490-9D73-7D1BB78A75C6}" srcId="{89355247-96A1-42D2-9862-AADD17C29CA7}" destId="{3C9CF5D3-7241-46B4-9822-05DE1626BE88}" srcOrd="3" destOrd="0" parTransId="{2001261C-D895-451F-B0D9-DD927B93773C}" sibTransId="{F034966A-F4B6-4C71-B246-C26FE018BA05}"/>
    <dgm:cxn modelId="{9ACAC605-433F-4A23-BEF6-210A988689DC}" srcId="{AE63DC73-072B-4E80-ADB6-2AE4B425E9A2}" destId="{C50F95B8-C0E3-4DDA-99CD-FB59C84371B2}" srcOrd="1" destOrd="0" parTransId="{2B27BB87-9CB6-4B4C-A2BC-0616A328EADE}" sibTransId="{876B9F45-848E-4826-97EA-E2801DCF5B78}"/>
    <dgm:cxn modelId="{3048A6F0-C6AC-4B49-807B-9A7C00BBE813}" srcId="{89355247-96A1-42D2-9862-AADD17C29CA7}" destId="{09749B0B-4646-4450-9649-18543F5A7118}" srcOrd="2" destOrd="0" parTransId="{1A5CA9DE-D7EC-4488-B54A-9B3404742D53}" sibTransId="{1468473C-D724-4B23-91EC-5934BA6FD90B}"/>
    <dgm:cxn modelId="{8CB35B75-B65A-4916-A20C-90CC20F2567A}" type="presOf" srcId="{3C9CF5D3-7241-46B4-9822-05DE1626BE88}" destId="{726BE9A3-1781-4134-8B81-590AA06F765E}" srcOrd="0" destOrd="4" presId="urn:microsoft.com/office/officeart/2005/8/layout/hList1"/>
    <dgm:cxn modelId="{F74B7C3C-6283-4996-96D2-42F1EAFF2A5A}" srcId="{AE63DC73-072B-4E80-ADB6-2AE4B425E9A2}" destId="{5087E822-492E-4DED-A81C-EE6F09C4B5B4}" srcOrd="2" destOrd="0" parTransId="{5F0A9E8E-9C3F-4DC6-BBD8-665EA4590019}" sibTransId="{8BEFA4F3-C03F-4307-A4AB-C36E7738EBBC}"/>
    <dgm:cxn modelId="{89D44B01-D697-4069-95E1-5F2172221B77}" srcId="{43C38EBB-A4F4-4613-B20A-B65521586029}" destId="{AE63DC73-072B-4E80-ADB6-2AE4B425E9A2}" srcOrd="0" destOrd="0" parTransId="{93BD567D-405B-45E0-8799-131A60189346}" sibTransId="{7598CB11-413E-41B2-928A-1935C664F0BE}"/>
    <dgm:cxn modelId="{9BC0331F-9A86-435F-84EB-4D921FCF2AC0}" srcId="{A2DCDEF6-1662-4663-AB0F-473C95B8E6D9}" destId="{AA491BB2-01E8-4429-8086-1FD68EC06C65}" srcOrd="0" destOrd="0" parTransId="{7EF18708-3701-41C5-9C68-E7FE3542211D}" sibTransId="{D29D589A-22EE-4FD2-9A53-9FB216CDBDCC}"/>
    <dgm:cxn modelId="{5D31B981-A430-4E3D-9714-155F6C298CAA}" srcId="{C2C816A0-6D4A-45EB-83E7-1EA408A7F18D}" destId="{5B170923-7603-4B70-A473-80FE24618FF6}" srcOrd="0" destOrd="0" parTransId="{9BDBCF25-383E-4026-B609-488E33F2132F}" sibTransId="{4BA8F2AF-E141-44A8-AAAB-C686D2448A9B}"/>
    <dgm:cxn modelId="{B501589A-3F88-445B-9CE8-1B6D4B251B5A}" type="presOf" srcId="{89355247-96A1-42D2-9862-AADD17C29CA7}" destId="{26B40381-23F9-4C57-A034-E0F1634EAE4F}" srcOrd="0" destOrd="0" presId="urn:microsoft.com/office/officeart/2005/8/layout/hList1"/>
    <dgm:cxn modelId="{8CB8E3EF-123B-4609-9737-D62763286DED}" type="presOf" srcId="{5087E822-492E-4DED-A81C-EE6F09C4B5B4}" destId="{0CEBFC55-3436-4368-9ED3-154BEFAE776B}" srcOrd="0" destOrd="2" presId="urn:microsoft.com/office/officeart/2005/8/layout/hList1"/>
    <dgm:cxn modelId="{3AD5BFD6-9AAD-4B9C-8049-F06D3BEC7E31}" srcId="{AE63DC73-072B-4E80-ADB6-2AE4B425E9A2}" destId="{4B9F073E-F16F-4DF1-8A75-359B4C6BA59F}" srcOrd="0" destOrd="0" parTransId="{A1623DEB-979A-4312-9A0B-A5EE00FFD707}" sibTransId="{27F34343-7E62-475E-9B5E-E696C9A1DB69}"/>
    <dgm:cxn modelId="{FD4A50F9-90F9-4B60-A30C-BD8BF69D6A77}" type="presOf" srcId="{AA491BB2-01E8-4429-8086-1FD68EC06C65}" destId="{B594FE92-ADFB-415D-B703-604C93FE516D}" srcOrd="0" destOrd="0" presId="urn:microsoft.com/office/officeart/2005/8/layout/hList1"/>
    <dgm:cxn modelId="{D3E161D5-E094-480F-9E70-653C02DD3346}" srcId="{A2DCDEF6-1662-4663-AB0F-473C95B8E6D9}" destId="{1FC4BA5A-085F-48E7-8E63-62883758B3A4}" srcOrd="1" destOrd="0" parTransId="{345696F5-020B-443A-9B39-B1229EC08710}" sibTransId="{CFD53AC1-4E37-4FB7-98F7-2DD5AB36F7C3}"/>
    <dgm:cxn modelId="{32600E32-277F-429F-831F-E0E4E58E3851}" type="presOf" srcId="{A2DCDEF6-1662-4663-AB0F-473C95B8E6D9}" destId="{A8C35BBB-1CAD-44FA-8D1B-B88F8D46624D}" srcOrd="0" destOrd="0" presId="urn:microsoft.com/office/officeart/2005/8/layout/hList1"/>
    <dgm:cxn modelId="{885A49AC-AD43-4E14-B646-BF7EAAD2080D}" type="presOf" srcId="{C50F95B8-C0E3-4DDA-99CD-FB59C84371B2}" destId="{0CEBFC55-3436-4368-9ED3-154BEFAE776B}" srcOrd="0" destOrd="1" presId="urn:microsoft.com/office/officeart/2005/8/layout/hList1"/>
    <dgm:cxn modelId="{CA709555-8600-4604-8BC6-05FD23613DE1}" srcId="{AE63DC73-072B-4E80-ADB6-2AE4B425E9A2}" destId="{B9C6EC20-C40D-4F01-BDDB-72D7B9B3F730}" srcOrd="3" destOrd="0" parTransId="{955512AC-4A87-4C78-BE2D-56629CCA426B}" sibTransId="{C337EC09-D4E1-4D4A-9186-33BA8E490BD5}"/>
    <dgm:cxn modelId="{A9427B87-1DA7-4438-AB51-20E1C596988C}" srcId="{AA491BB2-01E8-4429-8086-1FD68EC06C65}" destId="{7E018B90-8870-40CC-8F44-677F07264A41}" srcOrd="0" destOrd="0" parTransId="{38715979-CAF1-473F-A534-86B7CD895D0F}" sibTransId="{838A1D0A-7F57-4682-B1F0-64FD426603C3}"/>
    <dgm:cxn modelId="{984F4B43-8FC4-4784-9ABC-5252C47E6087}" srcId="{89355247-96A1-42D2-9862-AADD17C29CA7}" destId="{2E2A33B1-A25C-42CC-A407-41D6B5387BF4}" srcOrd="1" destOrd="0" parTransId="{31B0BD57-1E80-4365-BE2F-8686CB075B1E}" sibTransId="{2B5FE1F3-7539-43F2-B920-69B07AD0BEE3}"/>
    <dgm:cxn modelId="{69E3E5AD-9960-4BF8-B290-5BCA3566E129}" type="presOf" srcId="{AE63DC73-072B-4E80-ADB6-2AE4B425E9A2}" destId="{D02B4F3F-0429-49F8-BE03-9EB9FFC42A00}" srcOrd="0" destOrd="0" presId="urn:microsoft.com/office/officeart/2005/8/layout/hList1"/>
    <dgm:cxn modelId="{A96BE808-5E48-46EB-8CCF-916F271DED1F}" type="presParOf" srcId="{B2E6C8AD-8A67-4695-A348-32314156BDB1}" destId="{5FA77D2B-25AF-46D2-9F45-8EEE43441551}" srcOrd="0" destOrd="0" presId="urn:microsoft.com/office/officeart/2005/8/layout/hList1"/>
    <dgm:cxn modelId="{304A8F76-0AA3-41C5-BD08-A475E1CCDCF3}" type="presParOf" srcId="{5FA77D2B-25AF-46D2-9F45-8EEE43441551}" destId="{D02B4F3F-0429-49F8-BE03-9EB9FFC42A00}" srcOrd="0" destOrd="0" presId="urn:microsoft.com/office/officeart/2005/8/layout/hList1"/>
    <dgm:cxn modelId="{57E70C7A-FE7C-4E56-9045-B65B25913208}" type="presParOf" srcId="{5FA77D2B-25AF-46D2-9F45-8EEE43441551}" destId="{0CEBFC55-3436-4368-9ED3-154BEFAE776B}" srcOrd="1" destOrd="0" presId="urn:microsoft.com/office/officeart/2005/8/layout/hList1"/>
    <dgm:cxn modelId="{92B9A981-222C-4402-AAAC-3228135BF852}" type="presParOf" srcId="{B2E6C8AD-8A67-4695-A348-32314156BDB1}" destId="{985F2D28-1143-450B-BF5A-67CEA9124FA7}" srcOrd="1" destOrd="0" presId="urn:microsoft.com/office/officeart/2005/8/layout/hList1"/>
    <dgm:cxn modelId="{B0D759DB-C63C-478C-83B8-F2A555D6898C}" type="presParOf" srcId="{B2E6C8AD-8A67-4695-A348-32314156BDB1}" destId="{CD6CF79C-E815-44B9-B695-A8930A8125A4}" srcOrd="2" destOrd="0" presId="urn:microsoft.com/office/officeart/2005/8/layout/hList1"/>
    <dgm:cxn modelId="{6E97D4A4-9ADE-4DDD-9A34-C911BE7FA4B2}" type="presParOf" srcId="{CD6CF79C-E815-44B9-B695-A8930A8125A4}" destId="{26B40381-23F9-4C57-A034-E0F1634EAE4F}" srcOrd="0" destOrd="0" presId="urn:microsoft.com/office/officeart/2005/8/layout/hList1"/>
    <dgm:cxn modelId="{EFC4E492-3748-4036-88E4-E1938794C341}" type="presParOf" srcId="{CD6CF79C-E815-44B9-B695-A8930A8125A4}" destId="{726BE9A3-1781-4134-8B81-590AA06F765E}" srcOrd="1" destOrd="0" presId="urn:microsoft.com/office/officeart/2005/8/layout/hList1"/>
    <dgm:cxn modelId="{E3410752-55F3-4158-BC6B-18B19EF40BB4}" type="presParOf" srcId="{B2E6C8AD-8A67-4695-A348-32314156BDB1}" destId="{9AA1E555-2359-4B70-A1BA-CCBA20F2F87E}" srcOrd="3" destOrd="0" presId="urn:microsoft.com/office/officeart/2005/8/layout/hList1"/>
    <dgm:cxn modelId="{95CECED3-2BDE-4E1F-9258-8730B3646324}" type="presParOf" srcId="{B2E6C8AD-8A67-4695-A348-32314156BDB1}" destId="{AE5F6B18-8524-4517-AE42-F63A89DCBA10}" srcOrd="4" destOrd="0" presId="urn:microsoft.com/office/officeart/2005/8/layout/hList1"/>
    <dgm:cxn modelId="{23381C05-8054-4285-AF07-C92C8C2D3397}" type="presParOf" srcId="{AE5F6B18-8524-4517-AE42-F63A89DCBA10}" destId="{A8C35BBB-1CAD-44FA-8D1B-B88F8D46624D}" srcOrd="0" destOrd="0" presId="urn:microsoft.com/office/officeart/2005/8/layout/hList1"/>
    <dgm:cxn modelId="{441E79BE-D73E-462F-8DDA-24B523E15F4C}" type="presParOf" srcId="{AE5F6B18-8524-4517-AE42-F63A89DCBA10}" destId="{B594FE92-ADFB-415D-B703-604C93FE516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966F84-9BE4-4538-B269-C8530D59E5FC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10EBE1B-52FF-4B53-82E9-08336CCD95CF}">
      <dgm:prSet phldrT="[Texto]"/>
      <dgm:spPr/>
      <dgm:t>
        <a:bodyPr/>
        <a:lstStyle/>
        <a:p>
          <a:r>
            <a:rPr lang="es-CO" dirty="0" smtClean="0"/>
            <a:t>Análisis de estudios de proyección  existentes</a:t>
          </a:r>
          <a:endParaRPr lang="en-US" dirty="0"/>
        </a:p>
      </dgm:t>
    </dgm:pt>
    <dgm:pt modelId="{9717756E-D144-4BD6-B075-D28FCCE23908}" type="parTrans" cxnId="{9706138B-DFEE-448C-A67F-CFD851FE60FD}">
      <dgm:prSet/>
      <dgm:spPr/>
      <dgm:t>
        <a:bodyPr/>
        <a:lstStyle/>
        <a:p>
          <a:endParaRPr lang="en-US"/>
        </a:p>
      </dgm:t>
    </dgm:pt>
    <dgm:pt modelId="{A27C9B8C-74B1-452B-9DA2-EBC9D8964F62}" type="sibTrans" cxnId="{9706138B-DFEE-448C-A67F-CFD851FE60FD}">
      <dgm:prSet/>
      <dgm:spPr/>
      <dgm:t>
        <a:bodyPr/>
        <a:lstStyle/>
        <a:p>
          <a:endParaRPr lang="en-US"/>
        </a:p>
      </dgm:t>
    </dgm:pt>
    <dgm:pt modelId="{F6F42A74-5A39-4E57-90DE-F3A989709D62}">
      <dgm:prSet phldrT="[Texto]"/>
      <dgm:spPr/>
      <dgm:t>
        <a:bodyPr/>
        <a:lstStyle/>
        <a:p>
          <a:r>
            <a:rPr lang="es-CO" dirty="0" smtClean="0"/>
            <a:t>Cálculo del  valor esperado del escenario base con información de entrevistas</a:t>
          </a:r>
          <a:endParaRPr lang="en-US" dirty="0"/>
        </a:p>
      </dgm:t>
    </dgm:pt>
    <dgm:pt modelId="{12DD7D0C-40FA-4CD1-9014-35822F2CF3F9}" type="parTrans" cxnId="{47ED2AFE-0F51-40A4-AD33-4A382E3F375E}">
      <dgm:prSet/>
      <dgm:spPr/>
      <dgm:t>
        <a:bodyPr/>
        <a:lstStyle/>
        <a:p>
          <a:endParaRPr lang="en-US"/>
        </a:p>
      </dgm:t>
    </dgm:pt>
    <dgm:pt modelId="{010F918F-F5B2-4339-BED8-D85B8395AD7D}" type="sibTrans" cxnId="{47ED2AFE-0F51-40A4-AD33-4A382E3F375E}">
      <dgm:prSet/>
      <dgm:spPr/>
      <dgm:t>
        <a:bodyPr/>
        <a:lstStyle/>
        <a:p>
          <a:endParaRPr lang="en-US"/>
        </a:p>
      </dgm:t>
    </dgm:pt>
    <dgm:pt modelId="{1DC2505E-1FA5-4395-B78E-3BD6E7F79CF3}">
      <dgm:prSet phldrT="[Texto]"/>
      <dgm:spPr/>
      <dgm:t>
        <a:bodyPr/>
        <a:lstStyle/>
        <a:p>
          <a:r>
            <a:rPr lang="es-CO" dirty="0" smtClean="0"/>
            <a:t>Desagregación del escenario en componentes</a:t>
          </a:r>
          <a:endParaRPr lang="en-US" dirty="0"/>
        </a:p>
      </dgm:t>
    </dgm:pt>
    <dgm:pt modelId="{0EB4BB87-14AE-45B6-BFB3-6751D73DC752}" type="parTrans" cxnId="{65B6B98F-6F50-4918-9286-188B34309381}">
      <dgm:prSet/>
      <dgm:spPr/>
      <dgm:t>
        <a:bodyPr/>
        <a:lstStyle/>
        <a:p>
          <a:endParaRPr lang="en-US"/>
        </a:p>
      </dgm:t>
    </dgm:pt>
    <dgm:pt modelId="{3F49779F-65DC-4F39-9E68-89994E3FF343}" type="sibTrans" cxnId="{65B6B98F-6F50-4918-9286-188B34309381}">
      <dgm:prSet/>
      <dgm:spPr/>
      <dgm:t>
        <a:bodyPr/>
        <a:lstStyle/>
        <a:p>
          <a:endParaRPr lang="en-US"/>
        </a:p>
      </dgm:t>
    </dgm:pt>
    <dgm:pt modelId="{1750B12A-8756-427D-B2C3-61B4DA0BC8E0}">
      <dgm:prSet phldrT="[Texto]"/>
      <dgm:spPr/>
      <dgm:t>
        <a:bodyPr/>
        <a:lstStyle/>
        <a:p>
          <a:r>
            <a:rPr lang="es-CO" dirty="0" smtClean="0"/>
            <a:t>Socialización del escenario base a partir de entrevistas </a:t>
          </a:r>
          <a:endParaRPr lang="en-US" dirty="0"/>
        </a:p>
      </dgm:t>
    </dgm:pt>
    <dgm:pt modelId="{A63D4A2A-6CFA-4218-8D29-77A4069B3130}" type="parTrans" cxnId="{31E45404-7AC7-4C08-91CC-6AE85BE11E7D}">
      <dgm:prSet/>
      <dgm:spPr/>
      <dgm:t>
        <a:bodyPr/>
        <a:lstStyle/>
        <a:p>
          <a:endParaRPr lang="en-US"/>
        </a:p>
      </dgm:t>
    </dgm:pt>
    <dgm:pt modelId="{2A435640-709B-4B4A-A3C2-3D15AAB1D21F}" type="sibTrans" cxnId="{31E45404-7AC7-4C08-91CC-6AE85BE11E7D}">
      <dgm:prSet/>
      <dgm:spPr/>
      <dgm:t>
        <a:bodyPr/>
        <a:lstStyle/>
        <a:p>
          <a:endParaRPr lang="en-US"/>
        </a:p>
      </dgm:t>
    </dgm:pt>
    <dgm:pt modelId="{555AA378-07B9-4FDF-9135-308C334BC940}">
      <dgm:prSet phldrT="[Texto]"/>
      <dgm:spPr/>
      <dgm:t>
        <a:bodyPr/>
        <a:lstStyle/>
        <a:p>
          <a:r>
            <a:rPr lang="es-CO" dirty="0" smtClean="0"/>
            <a:t>Cálculo de desviaciones del escenario base a partir de factores críticos (escenario de escasez y abundancia)</a:t>
          </a:r>
          <a:endParaRPr lang="en-US" dirty="0"/>
        </a:p>
      </dgm:t>
    </dgm:pt>
    <dgm:pt modelId="{E7C35CA1-829A-4899-B1FA-956CB6A3B70B}" type="parTrans" cxnId="{538030C0-0AF8-40D5-BC2D-FB177A664305}">
      <dgm:prSet/>
      <dgm:spPr/>
      <dgm:t>
        <a:bodyPr/>
        <a:lstStyle/>
        <a:p>
          <a:endParaRPr lang="en-US"/>
        </a:p>
      </dgm:t>
    </dgm:pt>
    <dgm:pt modelId="{12D0C6D8-A1DC-4AB5-944F-9BF78743F298}" type="sibTrans" cxnId="{538030C0-0AF8-40D5-BC2D-FB177A664305}">
      <dgm:prSet/>
      <dgm:spPr/>
      <dgm:t>
        <a:bodyPr/>
        <a:lstStyle/>
        <a:p>
          <a:endParaRPr lang="en-US"/>
        </a:p>
      </dgm:t>
    </dgm:pt>
    <dgm:pt modelId="{13AC625A-C647-4CAE-9876-5CF4061968E3}" type="pres">
      <dgm:prSet presAssocID="{D0966F84-9BE4-4538-B269-C8530D59E5F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881A16DD-DFDB-4112-A441-140DD5A6C1ED}" type="pres">
      <dgm:prSet presAssocID="{D0966F84-9BE4-4538-B269-C8530D59E5FC}" presName="Name1" presStyleCnt="0"/>
      <dgm:spPr/>
    </dgm:pt>
    <dgm:pt modelId="{0F753F0A-96F4-448C-A20E-2EB7661CADA4}" type="pres">
      <dgm:prSet presAssocID="{D0966F84-9BE4-4538-B269-C8530D59E5FC}" presName="cycle" presStyleCnt="0"/>
      <dgm:spPr/>
    </dgm:pt>
    <dgm:pt modelId="{5651C418-A944-4FD3-9DB3-A93421CBAE34}" type="pres">
      <dgm:prSet presAssocID="{D0966F84-9BE4-4538-B269-C8530D59E5FC}" presName="srcNode" presStyleLbl="node1" presStyleIdx="0" presStyleCnt="5"/>
      <dgm:spPr/>
    </dgm:pt>
    <dgm:pt modelId="{4AEA9235-3616-40F7-B8CB-A2D50CAE6B7A}" type="pres">
      <dgm:prSet presAssocID="{D0966F84-9BE4-4538-B269-C8530D59E5FC}" presName="conn" presStyleLbl="parChTrans1D2" presStyleIdx="0" presStyleCnt="1"/>
      <dgm:spPr/>
      <dgm:t>
        <a:bodyPr/>
        <a:lstStyle/>
        <a:p>
          <a:endParaRPr lang="en-US"/>
        </a:p>
      </dgm:t>
    </dgm:pt>
    <dgm:pt modelId="{BD6DF48B-05D7-4462-9018-9BCB8C427CE0}" type="pres">
      <dgm:prSet presAssocID="{D0966F84-9BE4-4538-B269-C8530D59E5FC}" presName="extraNode" presStyleLbl="node1" presStyleIdx="0" presStyleCnt="5"/>
      <dgm:spPr/>
    </dgm:pt>
    <dgm:pt modelId="{9428489B-3441-4657-840B-6FD55BF4BAF7}" type="pres">
      <dgm:prSet presAssocID="{D0966F84-9BE4-4538-B269-C8530D59E5FC}" presName="dstNode" presStyleLbl="node1" presStyleIdx="0" presStyleCnt="5"/>
      <dgm:spPr/>
    </dgm:pt>
    <dgm:pt modelId="{724CEA4B-B80D-427A-A648-0CC6F9F1E76B}" type="pres">
      <dgm:prSet presAssocID="{C10EBE1B-52FF-4B53-82E9-08336CCD95CF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D503F8-A11C-4679-9971-89B2817AE067}" type="pres">
      <dgm:prSet presAssocID="{C10EBE1B-52FF-4B53-82E9-08336CCD95CF}" presName="accent_1" presStyleCnt="0"/>
      <dgm:spPr/>
    </dgm:pt>
    <dgm:pt modelId="{12262F7F-D967-473D-B9EA-5B382372A7A9}" type="pres">
      <dgm:prSet presAssocID="{C10EBE1B-52FF-4B53-82E9-08336CCD95CF}" presName="accentRepeatNode" presStyleLbl="solidFgAcc1" presStyleIdx="0" presStyleCnt="5"/>
      <dgm:spPr/>
    </dgm:pt>
    <dgm:pt modelId="{B8195280-FCED-417C-BBCB-F3C2EDBA8C6E}" type="pres">
      <dgm:prSet presAssocID="{F6F42A74-5A39-4E57-90DE-F3A989709D62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4BB66C-09F1-4718-9CFD-D1B87115FAF9}" type="pres">
      <dgm:prSet presAssocID="{F6F42A74-5A39-4E57-90DE-F3A989709D62}" presName="accent_2" presStyleCnt="0"/>
      <dgm:spPr/>
    </dgm:pt>
    <dgm:pt modelId="{29DE0AE8-E2EF-493D-8124-0BB222AC1B9A}" type="pres">
      <dgm:prSet presAssocID="{F6F42A74-5A39-4E57-90DE-F3A989709D62}" presName="accentRepeatNode" presStyleLbl="solidFgAcc1" presStyleIdx="1" presStyleCnt="5"/>
      <dgm:spPr/>
    </dgm:pt>
    <dgm:pt modelId="{7F4739BC-5362-4C1D-9B37-1781FC9734BA}" type="pres">
      <dgm:prSet presAssocID="{1DC2505E-1FA5-4395-B78E-3BD6E7F79CF3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F2D753-D6A4-4A5E-9843-ADCA37970C3F}" type="pres">
      <dgm:prSet presAssocID="{1DC2505E-1FA5-4395-B78E-3BD6E7F79CF3}" presName="accent_3" presStyleCnt="0"/>
      <dgm:spPr/>
    </dgm:pt>
    <dgm:pt modelId="{182DEAFE-F7F9-4DB3-A06C-BE09E1352A5C}" type="pres">
      <dgm:prSet presAssocID="{1DC2505E-1FA5-4395-B78E-3BD6E7F79CF3}" presName="accentRepeatNode" presStyleLbl="solidFgAcc1" presStyleIdx="2" presStyleCnt="5"/>
      <dgm:spPr/>
    </dgm:pt>
    <dgm:pt modelId="{9F73412F-73B7-4B66-BDB7-FBBD6229A488}" type="pres">
      <dgm:prSet presAssocID="{1750B12A-8756-427D-B2C3-61B4DA0BC8E0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DD8889-CA65-4613-9F6B-85A1866B3F92}" type="pres">
      <dgm:prSet presAssocID="{1750B12A-8756-427D-B2C3-61B4DA0BC8E0}" presName="accent_4" presStyleCnt="0"/>
      <dgm:spPr/>
    </dgm:pt>
    <dgm:pt modelId="{428D4B0F-C722-4AB6-87E1-6115769B7F12}" type="pres">
      <dgm:prSet presAssocID="{1750B12A-8756-427D-B2C3-61B4DA0BC8E0}" presName="accentRepeatNode" presStyleLbl="solidFgAcc1" presStyleIdx="3" presStyleCnt="5"/>
      <dgm:spPr/>
    </dgm:pt>
    <dgm:pt modelId="{E6E1B506-FB33-4072-B88A-A4AE6DC6ECA4}" type="pres">
      <dgm:prSet presAssocID="{555AA378-07B9-4FDF-9135-308C334BC940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DD247D-3915-40D3-AE8E-04AD5BCE3C6E}" type="pres">
      <dgm:prSet presAssocID="{555AA378-07B9-4FDF-9135-308C334BC940}" presName="accent_5" presStyleCnt="0"/>
      <dgm:spPr/>
    </dgm:pt>
    <dgm:pt modelId="{324695D0-DE25-4D8D-BA24-749781F45D30}" type="pres">
      <dgm:prSet presAssocID="{555AA378-07B9-4FDF-9135-308C334BC940}" presName="accentRepeatNode" presStyleLbl="solidFgAcc1" presStyleIdx="4" presStyleCnt="5"/>
      <dgm:spPr/>
    </dgm:pt>
  </dgm:ptLst>
  <dgm:cxnLst>
    <dgm:cxn modelId="{7F15D1E8-AFF9-483D-B3AA-7786D11E195B}" type="presOf" srcId="{C10EBE1B-52FF-4B53-82E9-08336CCD95CF}" destId="{724CEA4B-B80D-427A-A648-0CC6F9F1E76B}" srcOrd="0" destOrd="0" presId="urn:microsoft.com/office/officeart/2008/layout/VerticalCurvedList"/>
    <dgm:cxn modelId="{31E45404-7AC7-4C08-91CC-6AE85BE11E7D}" srcId="{D0966F84-9BE4-4538-B269-C8530D59E5FC}" destId="{1750B12A-8756-427D-B2C3-61B4DA0BC8E0}" srcOrd="3" destOrd="0" parTransId="{A63D4A2A-6CFA-4218-8D29-77A4069B3130}" sibTransId="{2A435640-709B-4B4A-A3C2-3D15AAB1D21F}"/>
    <dgm:cxn modelId="{BAE87B57-1993-4505-B4B5-E337B04EC698}" type="presOf" srcId="{555AA378-07B9-4FDF-9135-308C334BC940}" destId="{E6E1B506-FB33-4072-B88A-A4AE6DC6ECA4}" srcOrd="0" destOrd="0" presId="urn:microsoft.com/office/officeart/2008/layout/VerticalCurvedList"/>
    <dgm:cxn modelId="{8104512B-7C52-43F4-8031-56412ABED2AB}" type="presOf" srcId="{A27C9B8C-74B1-452B-9DA2-EBC9D8964F62}" destId="{4AEA9235-3616-40F7-B8CB-A2D50CAE6B7A}" srcOrd="0" destOrd="0" presId="urn:microsoft.com/office/officeart/2008/layout/VerticalCurvedList"/>
    <dgm:cxn modelId="{538030C0-0AF8-40D5-BC2D-FB177A664305}" srcId="{D0966F84-9BE4-4538-B269-C8530D59E5FC}" destId="{555AA378-07B9-4FDF-9135-308C334BC940}" srcOrd="4" destOrd="0" parTransId="{E7C35CA1-829A-4899-B1FA-956CB6A3B70B}" sibTransId="{12D0C6D8-A1DC-4AB5-944F-9BF78743F298}"/>
    <dgm:cxn modelId="{EE7A4C0B-3EF5-462C-B4D4-DF498D71B667}" type="presOf" srcId="{1750B12A-8756-427D-B2C3-61B4DA0BC8E0}" destId="{9F73412F-73B7-4B66-BDB7-FBBD6229A488}" srcOrd="0" destOrd="0" presId="urn:microsoft.com/office/officeart/2008/layout/VerticalCurvedList"/>
    <dgm:cxn modelId="{47ED2AFE-0F51-40A4-AD33-4A382E3F375E}" srcId="{D0966F84-9BE4-4538-B269-C8530D59E5FC}" destId="{F6F42A74-5A39-4E57-90DE-F3A989709D62}" srcOrd="1" destOrd="0" parTransId="{12DD7D0C-40FA-4CD1-9014-35822F2CF3F9}" sibTransId="{010F918F-F5B2-4339-BED8-D85B8395AD7D}"/>
    <dgm:cxn modelId="{374017B3-3BC4-4001-B90D-AB8275DE6E58}" type="presOf" srcId="{D0966F84-9BE4-4538-B269-C8530D59E5FC}" destId="{13AC625A-C647-4CAE-9876-5CF4061968E3}" srcOrd="0" destOrd="0" presId="urn:microsoft.com/office/officeart/2008/layout/VerticalCurvedList"/>
    <dgm:cxn modelId="{9706138B-DFEE-448C-A67F-CFD851FE60FD}" srcId="{D0966F84-9BE4-4538-B269-C8530D59E5FC}" destId="{C10EBE1B-52FF-4B53-82E9-08336CCD95CF}" srcOrd="0" destOrd="0" parTransId="{9717756E-D144-4BD6-B075-D28FCCE23908}" sibTransId="{A27C9B8C-74B1-452B-9DA2-EBC9D8964F62}"/>
    <dgm:cxn modelId="{C8B60030-49CB-441D-8639-B7EDCFB450B9}" type="presOf" srcId="{F6F42A74-5A39-4E57-90DE-F3A989709D62}" destId="{B8195280-FCED-417C-BBCB-F3C2EDBA8C6E}" srcOrd="0" destOrd="0" presId="urn:microsoft.com/office/officeart/2008/layout/VerticalCurvedList"/>
    <dgm:cxn modelId="{65B6B98F-6F50-4918-9286-188B34309381}" srcId="{D0966F84-9BE4-4538-B269-C8530D59E5FC}" destId="{1DC2505E-1FA5-4395-B78E-3BD6E7F79CF3}" srcOrd="2" destOrd="0" parTransId="{0EB4BB87-14AE-45B6-BFB3-6751D73DC752}" sibTransId="{3F49779F-65DC-4F39-9E68-89994E3FF343}"/>
    <dgm:cxn modelId="{FCAB702F-5990-4FD9-B397-C8FD164735E4}" type="presOf" srcId="{1DC2505E-1FA5-4395-B78E-3BD6E7F79CF3}" destId="{7F4739BC-5362-4C1D-9B37-1781FC9734BA}" srcOrd="0" destOrd="0" presId="urn:microsoft.com/office/officeart/2008/layout/VerticalCurvedList"/>
    <dgm:cxn modelId="{8102D3BF-31F6-4F7F-9FEF-0D904A01857E}" type="presParOf" srcId="{13AC625A-C647-4CAE-9876-5CF4061968E3}" destId="{881A16DD-DFDB-4112-A441-140DD5A6C1ED}" srcOrd="0" destOrd="0" presId="urn:microsoft.com/office/officeart/2008/layout/VerticalCurvedList"/>
    <dgm:cxn modelId="{DDE52BD1-B8BF-4BBF-BBD4-AB296B5C9FAD}" type="presParOf" srcId="{881A16DD-DFDB-4112-A441-140DD5A6C1ED}" destId="{0F753F0A-96F4-448C-A20E-2EB7661CADA4}" srcOrd="0" destOrd="0" presId="urn:microsoft.com/office/officeart/2008/layout/VerticalCurvedList"/>
    <dgm:cxn modelId="{80380AAD-57DB-416A-9F8B-25B48CD6B059}" type="presParOf" srcId="{0F753F0A-96F4-448C-A20E-2EB7661CADA4}" destId="{5651C418-A944-4FD3-9DB3-A93421CBAE34}" srcOrd="0" destOrd="0" presId="urn:microsoft.com/office/officeart/2008/layout/VerticalCurvedList"/>
    <dgm:cxn modelId="{73BB75F5-3245-453C-AD28-5A3C9F27CACB}" type="presParOf" srcId="{0F753F0A-96F4-448C-A20E-2EB7661CADA4}" destId="{4AEA9235-3616-40F7-B8CB-A2D50CAE6B7A}" srcOrd="1" destOrd="0" presId="urn:microsoft.com/office/officeart/2008/layout/VerticalCurvedList"/>
    <dgm:cxn modelId="{F62CA424-2E77-4651-9B9B-A9BF5F146406}" type="presParOf" srcId="{0F753F0A-96F4-448C-A20E-2EB7661CADA4}" destId="{BD6DF48B-05D7-4462-9018-9BCB8C427CE0}" srcOrd="2" destOrd="0" presId="urn:microsoft.com/office/officeart/2008/layout/VerticalCurvedList"/>
    <dgm:cxn modelId="{1A99641B-05B6-4562-8E22-713EA906916E}" type="presParOf" srcId="{0F753F0A-96F4-448C-A20E-2EB7661CADA4}" destId="{9428489B-3441-4657-840B-6FD55BF4BAF7}" srcOrd="3" destOrd="0" presId="urn:microsoft.com/office/officeart/2008/layout/VerticalCurvedList"/>
    <dgm:cxn modelId="{733639D7-018B-456E-B9D2-E38A01958D5F}" type="presParOf" srcId="{881A16DD-DFDB-4112-A441-140DD5A6C1ED}" destId="{724CEA4B-B80D-427A-A648-0CC6F9F1E76B}" srcOrd="1" destOrd="0" presId="urn:microsoft.com/office/officeart/2008/layout/VerticalCurvedList"/>
    <dgm:cxn modelId="{EF5F4870-0242-4781-AB33-4F2E43901BA4}" type="presParOf" srcId="{881A16DD-DFDB-4112-A441-140DD5A6C1ED}" destId="{15D503F8-A11C-4679-9971-89B2817AE067}" srcOrd="2" destOrd="0" presId="urn:microsoft.com/office/officeart/2008/layout/VerticalCurvedList"/>
    <dgm:cxn modelId="{69C06DEE-3DC7-40ED-9469-27722B320EE6}" type="presParOf" srcId="{15D503F8-A11C-4679-9971-89B2817AE067}" destId="{12262F7F-D967-473D-B9EA-5B382372A7A9}" srcOrd="0" destOrd="0" presId="urn:microsoft.com/office/officeart/2008/layout/VerticalCurvedList"/>
    <dgm:cxn modelId="{1FA4D83A-21B8-4F67-A98E-71CC09A7FC54}" type="presParOf" srcId="{881A16DD-DFDB-4112-A441-140DD5A6C1ED}" destId="{B8195280-FCED-417C-BBCB-F3C2EDBA8C6E}" srcOrd="3" destOrd="0" presId="urn:microsoft.com/office/officeart/2008/layout/VerticalCurvedList"/>
    <dgm:cxn modelId="{B14BD949-368A-4E1B-B8E6-60D07089ABF2}" type="presParOf" srcId="{881A16DD-DFDB-4112-A441-140DD5A6C1ED}" destId="{054BB66C-09F1-4718-9CFD-D1B87115FAF9}" srcOrd="4" destOrd="0" presId="urn:microsoft.com/office/officeart/2008/layout/VerticalCurvedList"/>
    <dgm:cxn modelId="{1FDC510F-FEFB-4E27-8390-64103E4B0222}" type="presParOf" srcId="{054BB66C-09F1-4718-9CFD-D1B87115FAF9}" destId="{29DE0AE8-E2EF-493D-8124-0BB222AC1B9A}" srcOrd="0" destOrd="0" presId="urn:microsoft.com/office/officeart/2008/layout/VerticalCurvedList"/>
    <dgm:cxn modelId="{6CD5FA10-FDE0-4A7E-952A-1265DDE7C811}" type="presParOf" srcId="{881A16DD-DFDB-4112-A441-140DD5A6C1ED}" destId="{7F4739BC-5362-4C1D-9B37-1781FC9734BA}" srcOrd="5" destOrd="0" presId="urn:microsoft.com/office/officeart/2008/layout/VerticalCurvedList"/>
    <dgm:cxn modelId="{D04EC041-C2BE-44FF-B4B4-C34B9B06FC16}" type="presParOf" srcId="{881A16DD-DFDB-4112-A441-140DD5A6C1ED}" destId="{6DF2D753-D6A4-4A5E-9843-ADCA37970C3F}" srcOrd="6" destOrd="0" presId="urn:microsoft.com/office/officeart/2008/layout/VerticalCurvedList"/>
    <dgm:cxn modelId="{942C8A6B-7F43-4893-8E34-02F58EE5B606}" type="presParOf" srcId="{6DF2D753-D6A4-4A5E-9843-ADCA37970C3F}" destId="{182DEAFE-F7F9-4DB3-A06C-BE09E1352A5C}" srcOrd="0" destOrd="0" presId="urn:microsoft.com/office/officeart/2008/layout/VerticalCurvedList"/>
    <dgm:cxn modelId="{D51EBD4C-635F-419F-AABE-71287107E4BE}" type="presParOf" srcId="{881A16DD-DFDB-4112-A441-140DD5A6C1ED}" destId="{9F73412F-73B7-4B66-BDB7-FBBD6229A488}" srcOrd="7" destOrd="0" presId="urn:microsoft.com/office/officeart/2008/layout/VerticalCurvedList"/>
    <dgm:cxn modelId="{4A103DD7-30A4-44B4-B73B-88DFA3492052}" type="presParOf" srcId="{881A16DD-DFDB-4112-A441-140DD5A6C1ED}" destId="{8DDD8889-CA65-4613-9F6B-85A1866B3F92}" srcOrd="8" destOrd="0" presId="urn:microsoft.com/office/officeart/2008/layout/VerticalCurvedList"/>
    <dgm:cxn modelId="{2EA23C54-C2CC-4C1B-8410-9BFE88EF5883}" type="presParOf" srcId="{8DDD8889-CA65-4613-9F6B-85A1866B3F92}" destId="{428D4B0F-C722-4AB6-87E1-6115769B7F12}" srcOrd="0" destOrd="0" presId="urn:microsoft.com/office/officeart/2008/layout/VerticalCurvedList"/>
    <dgm:cxn modelId="{2568BF9E-29E8-4089-B845-72D7B10F3EE7}" type="presParOf" srcId="{881A16DD-DFDB-4112-A441-140DD5A6C1ED}" destId="{E6E1B506-FB33-4072-B88A-A4AE6DC6ECA4}" srcOrd="9" destOrd="0" presId="urn:microsoft.com/office/officeart/2008/layout/VerticalCurvedList"/>
    <dgm:cxn modelId="{2AAD90BB-C40B-4465-984F-68AF4C4CB0B5}" type="presParOf" srcId="{881A16DD-DFDB-4112-A441-140DD5A6C1ED}" destId="{A4DD247D-3915-40D3-AE8E-04AD5BCE3C6E}" srcOrd="10" destOrd="0" presId="urn:microsoft.com/office/officeart/2008/layout/VerticalCurvedList"/>
    <dgm:cxn modelId="{5C374C2D-691B-46A9-A2D5-AC1BD4D8B8B2}" type="presParOf" srcId="{A4DD247D-3915-40D3-AE8E-04AD5BCE3C6E}" destId="{324695D0-DE25-4D8D-BA24-749781F45D3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CD335-912B-49B3-8749-687A5CA99E47}" type="datetimeFigureOut">
              <a:rPr lang="es-ES" smtClean="0"/>
              <a:t>17/12/2014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975" y="4416425"/>
            <a:ext cx="55054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0810F-746D-467B-850B-77FCC5F86C5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9675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4A31C-109F-4E68-AEC8-B98371C7B6E8}" type="slidenum">
              <a:rPr lang="es-ES_tradnl" smtClean="0">
                <a:solidFill>
                  <a:prstClr val="black"/>
                </a:solidFill>
              </a:rPr>
              <a:pPr/>
              <a:t>6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446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4A31C-109F-4E68-AEC8-B98371C7B6E8}" type="slidenum">
              <a:rPr lang="es-ES_tradnl" smtClean="0">
                <a:solidFill>
                  <a:prstClr val="black"/>
                </a:solidFill>
              </a:rPr>
              <a:pPr/>
              <a:t>8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586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4A31C-109F-4E68-AEC8-B98371C7B6E8}" type="slidenum">
              <a:rPr lang="es-ES_tradnl" smtClean="0">
                <a:solidFill>
                  <a:prstClr val="black"/>
                </a:solidFill>
              </a:rPr>
              <a:pPr/>
              <a:t>9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434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0810F-746D-467B-850B-77FCC5F86C56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5369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0810F-746D-467B-850B-77FCC5F86C56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4115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0810F-746D-467B-850B-77FCC5F86C56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4104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269038"/>
            <a:ext cx="147637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7572B-F8AA-4434-BFFC-57BCCFDC4A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9200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7B456-5C6C-4E10-BFBE-7841EDA7B0C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738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F3348-CA46-4DC3-887F-4682BF435AB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514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269038"/>
            <a:ext cx="147637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B81B8A-13C3-45F3-BE6D-BFEAA4DC8A55}" type="datetimeFigureOut">
              <a:rPr lang="es-ES_tradnl" smtClean="0">
                <a:solidFill>
                  <a:prstClr val="black"/>
                </a:solidFill>
              </a:rPr>
              <a:pPr/>
              <a:t>17/12/2014</a:t>
            </a:fld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27A3E-C542-4565-996C-C770FA8BA116}" type="slidenum">
              <a:rPr lang="es-ES_tradnl" smtClean="0">
                <a:solidFill>
                  <a:prstClr val="black"/>
                </a:solidFill>
              </a:rPr>
              <a:pPr/>
              <a:t>‹Nº›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78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269038"/>
            <a:ext cx="147637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53"/>
          <p:cNvSpPr>
            <a:spLocks noChangeShapeType="1"/>
          </p:cNvSpPr>
          <p:nvPr/>
        </p:nvSpPr>
        <p:spPr bwMode="auto">
          <a:xfrm>
            <a:off x="-36512" y="972815"/>
            <a:ext cx="9217024" cy="7913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CO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6512" y="-27384"/>
            <a:ext cx="9144000" cy="936104"/>
          </a:xfrm>
        </p:spPr>
        <p:txBody>
          <a:bodyPr/>
          <a:lstStyle>
            <a:lvl1pPr>
              <a:defRPr sz="3200">
                <a:solidFill>
                  <a:srgbClr val="3366CC"/>
                </a:solidFill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680520"/>
          </a:xfrm>
        </p:spPr>
        <p:txBody>
          <a:bodyPr/>
          <a:lstStyle>
            <a:lvl1pPr algn="just">
              <a:defRPr sz="2400">
                <a:solidFill>
                  <a:schemeClr val="tx1"/>
                </a:solidFill>
                <a:latin typeface="+mn-lt"/>
              </a:defRPr>
            </a:lvl1pPr>
            <a:lvl2pPr algn="just">
              <a:defRPr sz="2200">
                <a:solidFill>
                  <a:schemeClr val="tx1"/>
                </a:solidFill>
                <a:latin typeface="+mn-lt"/>
              </a:defRPr>
            </a:lvl2pPr>
            <a:lvl3pPr algn="just">
              <a:defRPr sz="2000">
                <a:solidFill>
                  <a:schemeClr val="tx1"/>
                </a:solidFill>
                <a:latin typeface="+mn-lt"/>
              </a:defRPr>
            </a:lvl3pPr>
            <a:lvl4pPr algn="just">
              <a:defRPr sz="2000">
                <a:solidFill>
                  <a:schemeClr val="tx1"/>
                </a:solidFill>
                <a:latin typeface="+mn-lt"/>
              </a:defRPr>
            </a:lvl4pPr>
            <a:lvl5pPr algn="just"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B81B8A-13C3-45F3-BE6D-BFEAA4DC8A55}" type="datetimeFigureOut">
              <a:rPr lang="es-ES_tradnl" smtClean="0">
                <a:solidFill>
                  <a:prstClr val="black"/>
                </a:solidFill>
              </a:rPr>
              <a:pPr/>
              <a:t>17/12/2014</a:t>
            </a:fld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27A3E-C542-4565-996C-C770FA8BA116}" type="slidenum">
              <a:rPr lang="es-ES_tradnl" smtClean="0">
                <a:solidFill>
                  <a:prstClr val="black"/>
                </a:solidFill>
              </a:rPr>
              <a:pPr/>
              <a:t>‹Nº›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537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69038"/>
            <a:ext cx="147637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9" descr="image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6438900"/>
            <a:ext cx="1116013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37827" y="4149081"/>
            <a:ext cx="7772400" cy="1008112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37827" y="2780928"/>
            <a:ext cx="7772400" cy="1368152"/>
          </a:xfrm>
        </p:spPr>
        <p:txBody>
          <a:bodyPr anchor="b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B81B8A-13C3-45F3-BE6D-BFEAA4DC8A55}" type="datetimeFigureOut">
              <a:rPr lang="es-ES_tradnl" smtClean="0">
                <a:solidFill>
                  <a:prstClr val="black"/>
                </a:solidFill>
              </a:rPr>
              <a:pPr/>
              <a:t>17/12/2014</a:t>
            </a:fld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27A3E-C542-4565-996C-C770FA8BA116}" type="slidenum">
              <a:rPr lang="es-ES_tradnl" smtClean="0">
                <a:solidFill>
                  <a:prstClr val="black"/>
                </a:solidFill>
              </a:rPr>
              <a:pPr/>
              <a:t>‹Nº›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550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269038"/>
            <a:ext cx="1476376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9" descr="image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6438900"/>
            <a:ext cx="1116013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7623"/>
            <a:ext cx="8640960" cy="963105"/>
          </a:xfrm>
        </p:spPr>
        <p:txBody>
          <a:bodyPr/>
          <a:lstStyle>
            <a:lvl1pPr>
              <a:defRPr sz="320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4244280" cy="4857403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244280" cy="485740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B81B8A-13C3-45F3-BE6D-BFEAA4DC8A55}" type="datetimeFigureOut">
              <a:rPr lang="es-ES_tradnl" smtClean="0">
                <a:solidFill>
                  <a:prstClr val="black"/>
                </a:solidFill>
              </a:rPr>
              <a:pPr/>
              <a:t>17/12/2014</a:t>
            </a:fld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27A3E-C542-4565-996C-C770FA8BA116}" type="slidenum">
              <a:rPr lang="es-ES_tradnl" smtClean="0">
                <a:solidFill>
                  <a:prstClr val="black"/>
                </a:solidFill>
              </a:rPr>
              <a:pPr/>
              <a:t>‹Nº›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64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67450"/>
            <a:ext cx="14763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9" descr="image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6438900"/>
            <a:ext cx="1116013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980728"/>
          </a:xfrm>
          <a:noFill/>
          <a:ln>
            <a:noFill/>
          </a:ln>
          <a:extLst/>
        </p:spPr>
        <p:txBody>
          <a:bodyPr/>
          <a:lstStyle>
            <a:lvl1pPr>
              <a:defRPr lang="es-CO" sz="3200">
                <a:solidFill>
                  <a:srgbClr val="3366CC"/>
                </a:solidFill>
                <a:latin typeface="+mj-lt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1520" y="1268760"/>
            <a:ext cx="424586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1520" y="1908522"/>
            <a:ext cx="424586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24745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24745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B81B8A-13C3-45F3-BE6D-BFEAA4DC8A55}" type="datetimeFigureOut">
              <a:rPr lang="es-ES_tradnl" smtClean="0">
                <a:solidFill>
                  <a:prstClr val="black"/>
                </a:solidFill>
              </a:rPr>
              <a:pPr/>
              <a:t>17/12/2014</a:t>
            </a:fld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27A3E-C542-4565-996C-C770FA8BA116}" type="slidenum">
              <a:rPr lang="es-ES_tradnl" smtClean="0">
                <a:solidFill>
                  <a:prstClr val="black"/>
                </a:solidFill>
              </a:rPr>
              <a:pPr/>
              <a:t>‹Nº›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673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052736"/>
          </a:xfrm>
          <a:noFill/>
          <a:ln>
            <a:noFill/>
          </a:ln>
          <a:extLst/>
        </p:spPr>
        <p:txBody>
          <a:bodyPr/>
          <a:lstStyle>
            <a:lvl1pPr>
              <a:defRPr lang="es-CO" sz="3200">
                <a:solidFill>
                  <a:srgbClr val="3366CC"/>
                </a:solidFill>
                <a:latin typeface="Arial (Títulos)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B81B8A-13C3-45F3-BE6D-BFEAA4DC8A55}" type="datetimeFigureOut">
              <a:rPr lang="es-ES_tradnl" smtClean="0">
                <a:solidFill>
                  <a:prstClr val="black"/>
                </a:solidFill>
              </a:rPr>
              <a:pPr/>
              <a:t>17/12/2014</a:t>
            </a:fld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727A3E-C542-4565-996C-C770FA8BA116}" type="slidenum">
              <a:rPr lang="es-ES_tradnl" smtClean="0">
                <a:solidFill>
                  <a:prstClr val="black"/>
                </a:solidFill>
              </a:rPr>
              <a:pPr/>
              <a:t>‹Nº›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90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69038"/>
            <a:ext cx="147637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B81B8A-13C3-45F3-BE6D-BFEAA4DC8A55}" type="datetimeFigureOut">
              <a:rPr lang="es-ES_tradnl" smtClean="0">
                <a:solidFill>
                  <a:prstClr val="black"/>
                </a:solidFill>
              </a:rPr>
              <a:pPr/>
              <a:t>17/12/2014</a:t>
            </a:fld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27A3E-C542-4565-996C-C770FA8BA116}" type="slidenum">
              <a:rPr lang="es-ES_tradnl" smtClean="0">
                <a:solidFill>
                  <a:prstClr val="black"/>
                </a:solidFill>
              </a:rPr>
              <a:pPr/>
              <a:t>‹Nº›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5821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B81B8A-13C3-45F3-BE6D-BFEAA4DC8A55}" type="datetimeFigureOut">
              <a:rPr lang="es-ES_tradnl" smtClean="0">
                <a:solidFill>
                  <a:prstClr val="black"/>
                </a:solidFill>
              </a:rPr>
              <a:pPr/>
              <a:t>17/12/2014</a:t>
            </a:fld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727A3E-C542-4565-996C-C770FA8BA116}" type="slidenum">
              <a:rPr lang="es-ES_tradnl" smtClean="0">
                <a:solidFill>
                  <a:prstClr val="black"/>
                </a:solidFill>
              </a:rPr>
              <a:pPr/>
              <a:t>‹Nº›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751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269038"/>
            <a:ext cx="147637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53"/>
          <p:cNvSpPr>
            <a:spLocks noChangeShapeType="1"/>
          </p:cNvSpPr>
          <p:nvPr userDrawn="1"/>
        </p:nvSpPr>
        <p:spPr bwMode="auto">
          <a:xfrm>
            <a:off x="0" y="1196975"/>
            <a:ext cx="9144000" cy="0"/>
          </a:xfrm>
          <a:prstGeom prst="line">
            <a:avLst/>
          </a:prstGeom>
          <a:noFill/>
          <a:ln w="28575">
            <a:solidFill>
              <a:srgbClr val="0066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>
            <a:lvl1pPr>
              <a:defRPr sz="3200">
                <a:solidFill>
                  <a:srgbClr val="3366CC"/>
                </a:solidFill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680520"/>
          </a:xfrm>
        </p:spPr>
        <p:txBody>
          <a:bodyPr/>
          <a:lstStyle>
            <a:lvl1pPr algn="just">
              <a:defRPr sz="2400">
                <a:solidFill>
                  <a:schemeClr val="tx1"/>
                </a:solidFill>
                <a:latin typeface="+mn-lt"/>
              </a:defRPr>
            </a:lvl1pPr>
            <a:lvl2pPr algn="just">
              <a:defRPr sz="2200">
                <a:solidFill>
                  <a:schemeClr val="tx1"/>
                </a:solidFill>
                <a:latin typeface="+mn-lt"/>
              </a:defRPr>
            </a:lvl2pPr>
            <a:lvl3pPr algn="just">
              <a:defRPr sz="2000">
                <a:solidFill>
                  <a:schemeClr val="tx1"/>
                </a:solidFill>
                <a:latin typeface="+mn-lt"/>
              </a:defRPr>
            </a:lvl3pPr>
            <a:lvl4pPr algn="just">
              <a:defRPr sz="2000">
                <a:solidFill>
                  <a:schemeClr val="tx1"/>
                </a:solidFill>
                <a:latin typeface="+mn-lt"/>
              </a:defRPr>
            </a:lvl4pPr>
            <a:lvl5pPr algn="just"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AA541-76A9-4BA2-9044-5F1D8BF35C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20497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CO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B81B8A-13C3-45F3-BE6D-BFEAA4DC8A55}" type="datetimeFigureOut">
              <a:rPr lang="es-ES_tradnl" smtClean="0">
                <a:solidFill>
                  <a:prstClr val="black"/>
                </a:solidFill>
              </a:rPr>
              <a:pPr/>
              <a:t>17/12/2014</a:t>
            </a:fld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727A3E-C542-4565-996C-C770FA8BA116}" type="slidenum">
              <a:rPr lang="es-ES_tradnl" smtClean="0">
                <a:solidFill>
                  <a:prstClr val="black"/>
                </a:solidFill>
              </a:rPr>
              <a:pPr/>
              <a:t>‹Nº›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4524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B81B8A-13C3-45F3-BE6D-BFEAA4DC8A55}" type="datetimeFigureOut">
              <a:rPr lang="es-ES_tradnl" smtClean="0">
                <a:solidFill>
                  <a:prstClr val="black"/>
                </a:solidFill>
              </a:rPr>
              <a:pPr/>
              <a:t>17/12/2014</a:t>
            </a:fld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727A3E-C542-4565-996C-C770FA8BA116}" type="slidenum">
              <a:rPr lang="es-ES_tradnl" smtClean="0">
                <a:solidFill>
                  <a:prstClr val="black"/>
                </a:solidFill>
              </a:rPr>
              <a:pPr/>
              <a:t>‹Nº›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4639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B81B8A-13C3-45F3-BE6D-BFEAA4DC8A55}" type="datetimeFigureOut">
              <a:rPr lang="es-ES_tradnl" smtClean="0">
                <a:solidFill>
                  <a:prstClr val="black"/>
                </a:solidFill>
              </a:rPr>
              <a:pPr/>
              <a:t>17/12/2014</a:t>
            </a:fld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727A3E-C542-4565-996C-C770FA8BA116}" type="slidenum">
              <a:rPr lang="es-ES_tradnl" smtClean="0">
                <a:solidFill>
                  <a:prstClr val="black"/>
                </a:solidFill>
              </a:rPr>
              <a:pPr/>
              <a:t>‹Nº›</a:t>
            </a:fld>
            <a:endParaRPr lang="es-ES_trad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469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69038"/>
            <a:ext cx="147637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37827" y="4149081"/>
            <a:ext cx="7772400" cy="1008112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37827" y="2780928"/>
            <a:ext cx="7772400" cy="1368152"/>
          </a:xfrm>
        </p:spPr>
        <p:txBody>
          <a:bodyPr anchor="b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C891D-B76F-45EC-B604-0ECD89A9D6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913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269038"/>
            <a:ext cx="1476376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7623"/>
            <a:ext cx="8640960" cy="963105"/>
          </a:xfrm>
        </p:spPr>
        <p:txBody>
          <a:bodyPr/>
          <a:lstStyle>
            <a:lvl1pPr>
              <a:defRPr sz="320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4244280" cy="4857403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244280" cy="485740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B86F6-7B1A-4E3A-81AF-4C38D0408F9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2704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67450"/>
            <a:ext cx="1476375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980728"/>
          </a:xfrm>
          <a:noFill/>
          <a:ln>
            <a:noFill/>
          </a:ln>
          <a:extLst/>
        </p:spPr>
        <p:txBody>
          <a:bodyPr/>
          <a:lstStyle>
            <a:lvl1pPr>
              <a:defRPr lang="es-CO" sz="3200">
                <a:solidFill>
                  <a:srgbClr val="3366CC"/>
                </a:solidFill>
                <a:latin typeface="+mj-lt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1520" y="1268760"/>
            <a:ext cx="424586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1520" y="1908522"/>
            <a:ext cx="424586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24745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24745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8523B-1748-46BA-A6B6-0D821B00D1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491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052736"/>
          </a:xfrm>
          <a:noFill/>
          <a:ln>
            <a:noFill/>
          </a:ln>
          <a:extLst/>
        </p:spPr>
        <p:txBody>
          <a:bodyPr/>
          <a:lstStyle>
            <a:lvl1pPr>
              <a:defRPr lang="es-CO" sz="3200">
                <a:solidFill>
                  <a:srgbClr val="3366CC"/>
                </a:solidFill>
                <a:latin typeface="Arial (Títulos)"/>
              </a:defRPr>
            </a:lvl1pPr>
          </a:lstStyle>
          <a:p>
            <a:pPr lvl="0"/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96096-FF35-4DFB-BC26-9AC3F80E8E9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8190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69038"/>
            <a:ext cx="147637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AA278-DF55-46F2-BB3A-97DEB9A79E6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335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1E21F-096A-4C35-8465-13BEA194DE7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0312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CO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A063E-9767-4C7C-873E-567429C90D9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985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0"/>
            <a:ext cx="86423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412875"/>
            <a:ext cx="8642350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4BEB4A5-6BEE-40BF-B7AE-C7AFE88A0E5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3" r:id="rId1"/>
    <p:sldLayoutId id="2147484824" r:id="rId2"/>
    <p:sldLayoutId id="2147484825" r:id="rId3"/>
    <p:sldLayoutId id="2147484826" r:id="rId4"/>
    <p:sldLayoutId id="2147484827" r:id="rId5"/>
    <p:sldLayoutId id="2147484818" r:id="rId6"/>
    <p:sldLayoutId id="2147484828" r:id="rId7"/>
    <p:sldLayoutId id="2147484819" r:id="rId8"/>
    <p:sldLayoutId id="2147484820" r:id="rId9"/>
    <p:sldLayoutId id="2147484821" r:id="rId10"/>
    <p:sldLayoutId id="2147484822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es-ES" sz="3200" dirty="0">
          <a:solidFill>
            <a:srgbClr val="3366CC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366CC"/>
          </a:solidFill>
          <a:latin typeface="Arial (Títulos)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366CC"/>
          </a:solidFill>
          <a:latin typeface="Arial (Títulos)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366CC"/>
          </a:solidFill>
          <a:latin typeface="Arial (Títulos)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366CC"/>
          </a:solidFill>
          <a:latin typeface="Arial (Títulos)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just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just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43000" indent="-228600" algn="just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600200" indent="-228600" algn="just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7400" indent="-228600" algn="just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0"/>
            <a:ext cx="86423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412875"/>
            <a:ext cx="8642350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8B81B8A-13C3-45F3-BE6D-BFEAA4DC8A55}" type="datetimeFigureOut">
              <a:rPr lang="es-ES_tradnl" smtClean="0">
                <a:solidFill>
                  <a:prstClr val="black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17/12/2014</a:t>
            </a:fld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s-ES_tradnl">
              <a:solidFill>
                <a:prstClr val="black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E727A3E-C542-4565-996C-C770FA8BA116}" type="slidenum">
              <a:rPr lang="es-ES_tradnl" smtClean="0">
                <a:solidFill>
                  <a:prstClr val="black"/>
                </a:solidFill>
                <a:latin typeface="Calibri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s-ES_tradnl">
              <a:solidFill>
                <a:prstClr val="black"/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9530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30" r:id="rId1"/>
    <p:sldLayoutId id="2147484831" r:id="rId2"/>
    <p:sldLayoutId id="2147484832" r:id="rId3"/>
    <p:sldLayoutId id="2147484833" r:id="rId4"/>
    <p:sldLayoutId id="2147484834" r:id="rId5"/>
    <p:sldLayoutId id="2147484835" r:id="rId6"/>
    <p:sldLayoutId id="2147484836" r:id="rId7"/>
    <p:sldLayoutId id="2147484837" r:id="rId8"/>
    <p:sldLayoutId id="2147484838" r:id="rId9"/>
    <p:sldLayoutId id="2147484839" r:id="rId10"/>
    <p:sldLayoutId id="2147484840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es-ES" sz="3200" dirty="0">
          <a:solidFill>
            <a:srgbClr val="3366CC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366CC"/>
          </a:solidFill>
          <a:latin typeface="Arial (Títulos)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366CC"/>
          </a:solidFill>
          <a:latin typeface="Arial (Títulos)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366CC"/>
          </a:solidFill>
          <a:latin typeface="Arial (Títulos)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3366CC"/>
          </a:solidFill>
          <a:latin typeface="Arial (Títulos)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just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just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43000" indent="-228600" algn="just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600200" indent="-228600" algn="just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7400" indent="-228600" algn="just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sz="3200" dirty="0">
              <a:latin typeface="+mj-lt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Picture 3" descr="PLANTILLA-U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39750" y="4724400"/>
            <a:ext cx="1697038" cy="500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322263" y="404813"/>
            <a:ext cx="849788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s-CO" sz="2800" b="1" dirty="0">
                <a:solidFill>
                  <a:schemeClr val="bg1"/>
                </a:solidFill>
                <a:latin typeface="Calibri" pitchFamily="34" charset="0"/>
              </a:rPr>
              <a:t>EVALUACIÓN DE LA CONTRIBUCIÓN ECONÓMICA DEL SECTOR DE HIDROCARBUROS COLOMBIANO FRENTE A DIVERSOS ESCENARIOS DE PRODUCCIÓN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951312" y="3244334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dirty="0" smtClean="0">
                <a:solidFill>
                  <a:schemeClr val="accent3">
                    <a:lumMod val="65000"/>
                  </a:schemeClr>
                </a:solidFill>
                <a:latin typeface="Calibri" pitchFamily="34" charset="0"/>
              </a:rPr>
              <a:t>Segundo informe , noviembre 10 de 2014</a:t>
            </a:r>
            <a:endParaRPr lang="en-US" dirty="0">
              <a:solidFill>
                <a:schemeClr val="accent3">
                  <a:lumMod val="6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17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sz="4000" dirty="0" smtClean="0">
                <a:solidFill>
                  <a:schemeClr val="accent2">
                    <a:lumMod val="75000"/>
                  </a:schemeClr>
                </a:solidFill>
              </a:rPr>
              <a:t>Fuentes Internacionales</a:t>
            </a:r>
            <a:endParaRPr lang="es-CO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1 Subtítulo"/>
          <p:cNvSpPr>
            <a:spLocks noGrp="1"/>
          </p:cNvSpPr>
          <p:nvPr>
            <p:ph type="subTitle" idx="1"/>
          </p:nvPr>
        </p:nvSpPr>
        <p:spPr>
          <a:xfrm>
            <a:off x="-1" y="4204704"/>
            <a:ext cx="9147473" cy="2032607"/>
          </a:xfrm>
          <a:noFill/>
        </p:spPr>
        <p:txBody>
          <a:bodyPr anchor="ctr"/>
          <a:lstStyle/>
          <a:p>
            <a:r>
              <a:rPr lang="es-CO" sz="4400" dirty="0" smtClean="0">
                <a:solidFill>
                  <a:schemeClr val="bg1"/>
                </a:solidFill>
              </a:rPr>
              <a:t>I. Petróleo</a:t>
            </a:r>
            <a:endParaRPr lang="es-CO" sz="44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themarketmogul.com/wp-content/uploads/2014/03/energy-oil_rig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" y="0"/>
            <a:ext cx="9144000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7450435" y="6357937"/>
            <a:ext cx="1697038" cy="500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7" name="Picture 3" descr="PLANTILLA-UNO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0257"/>
          <a:stretch/>
        </p:blipFill>
        <p:spPr bwMode="auto">
          <a:xfrm>
            <a:off x="0" y="4221088"/>
            <a:ext cx="9144000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296788" y="4615681"/>
            <a:ext cx="84978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CO" sz="3200" b="1" dirty="0" smtClean="0">
                <a:solidFill>
                  <a:prstClr val="white"/>
                </a:solidFill>
                <a:latin typeface="Constantia"/>
              </a:rPr>
              <a:t>ESCENARIOS DE PRODUCCIÓN</a:t>
            </a:r>
            <a:endParaRPr lang="en-US" sz="2400" b="1" dirty="0">
              <a:solidFill>
                <a:prstClr val="white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06371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¿Cómo se construyeron los escenarios de abastecimiento de petróleo y gas?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313563"/>
              </p:ext>
            </p:extLst>
          </p:nvPr>
        </p:nvGraphicFramePr>
        <p:xfrm>
          <a:off x="468313" y="1268413"/>
          <a:ext cx="8229600" cy="4681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2976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Supuestos definidos para cada escenario de producción de petróleo</a:t>
            </a:r>
            <a:endParaRPr lang="en-U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1977471"/>
              </p:ext>
            </p:extLst>
          </p:nvPr>
        </p:nvGraphicFramePr>
        <p:xfrm>
          <a:off x="179512" y="1310677"/>
          <a:ext cx="8712968" cy="492663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1872208"/>
                <a:gridCol w="2232248"/>
                <a:gridCol w="2304256"/>
                <a:gridCol w="2304256"/>
              </a:tblGrid>
              <a:tr h="61510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Escasez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Base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Abundancia</a:t>
                      </a:r>
                      <a:endParaRPr lang="en-US" dirty="0"/>
                    </a:p>
                  </a:txBody>
                  <a:tcPr anchor="ctr"/>
                </a:tc>
              </a:tr>
              <a:tr h="653544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Reservas existentes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 2.445  </a:t>
                      </a:r>
                      <a:r>
                        <a:rPr lang="es-CO" sz="1400" u="none" strike="noStrike" dirty="0" err="1" smtClean="0">
                          <a:effectLst/>
                        </a:rPr>
                        <a:t>MMbls</a:t>
                      </a:r>
                      <a:r>
                        <a:rPr lang="es-CO" sz="1400" u="none" strike="noStrike" dirty="0" smtClean="0">
                          <a:effectLst/>
                        </a:rPr>
                        <a:t> </a:t>
                      </a:r>
                      <a:endParaRPr lang="es-CO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 2.445  </a:t>
                      </a:r>
                      <a:r>
                        <a:rPr lang="es-CO" sz="1400" u="none" strike="noStrike" dirty="0" err="1" smtClean="0">
                          <a:effectLst/>
                        </a:rPr>
                        <a:t>MMbls</a:t>
                      </a:r>
                      <a:r>
                        <a:rPr lang="es-CO" sz="1400" u="none" strike="noStrike" dirty="0" smtClean="0">
                          <a:effectLst/>
                        </a:rPr>
                        <a:t> </a:t>
                      </a:r>
                      <a:endParaRPr lang="es-CO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 2.445  </a:t>
                      </a:r>
                      <a:r>
                        <a:rPr lang="es-CO" sz="1400" u="none" strike="noStrike" dirty="0" err="1" smtClean="0">
                          <a:effectLst/>
                        </a:rPr>
                        <a:t>MMbls</a:t>
                      </a:r>
                      <a:r>
                        <a:rPr lang="es-CO" sz="1400" u="none" strike="noStrike" dirty="0" smtClean="0">
                          <a:effectLst/>
                        </a:rPr>
                        <a:t>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014296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Reservas</a:t>
                      </a:r>
                      <a:r>
                        <a:rPr lang="es-CO" baseline="0" dirty="0" smtClean="0"/>
                        <a:t> no desarrolladas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 smtClean="0">
                          <a:effectLst/>
                        </a:rPr>
                        <a:t>453 </a:t>
                      </a:r>
                      <a:r>
                        <a:rPr lang="es-CO" sz="1400" u="none" strike="noStrike" dirty="0" err="1" smtClean="0">
                          <a:effectLst/>
                        </a:rPr>
                        <a:t>MMbls</a:t>
                      </a:r>
                      <a:r>
                        <a:rPr lang="es-CO" sz="1400" u="none" strike="noStrike" dirty="0" smtClean="0">
                          <a:effectLst/>
                        </a:rPr>
                        <a:t> </a:t>
                      </a:r>
                      <a:r>
                        <a:rPr lang="es-CO" sz="1400" u="none" strike="noStrike" dirty="0">
                          <a:effectLst/>
                        </a:rPr>
                        <a:t/>
                      </a:r>
                      <a:br>
                        <a:rPr lang="es-CO" sz="1400" u="none" strike="noStrike" dirty="0">
                          <a:effectLst/>
                        </a:rPr>
                      </a:br>
                      <a:r>
                        <a:rPr lang="es-CO" sz="1400" u="none" strike="noStrike" dirty="0">
                          <a:effectLst/>
                        </a:rPr>
                        <a:t>(Precios bajos y </a:t>
                      </a:r>
                      <a:r>
                        <a:rPr lang="es-CO" sz="1400" u="none" strike="noStrike" dirty="0" smtClean="0">
                          <a:effectLst/>
                        </a:rPr>
                        <a:t>diminución de la inversión)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503 </a:t>
                      </a:r>
                      <a:r>
                        <a:rPr lang="es-CO" sz="1400" u="none" strike="noStrike" dirty="0" err="1" smtClean="0">
                          <a:effectLst/>
                        </a:rPr>
                        <a:t>MMbls</a:t>
                      </a:r>
                      <a:endParaRPr lang="es-CO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 smtClean="0">
                          <a:effectLst/>
                        </a:rPr>
                        <a:t>645 </a:t>
                      </a:r>
                      <a:r>
                        <a:rPr lang="es-CO" sz="1400" u="none" strike="noStrike" dirty="0" err="1" smtClean="0">
                          <a:effectLst/>
                        </a:rPr>
                        <a:t>MMbls</a:t>
                      </a:r>
                      <a:r>
                        <a:rPr lang="es-CO" sz="1400" u="none" strike="noStrike" dirty="0" smtClean="0">
                          <a:effectLst/>
                        </a:rPr>
                        <a:t> </a:t>
                      </a:r>
                    </a:p>
                    <a:p>
                      <a:pPr algn="ctr" fontAlgn="ctr"/>
                      <a:r>
                        <a:rPr lang="es-CO" sz="1400" u="none" strike="noStrike" dirty="0" smtClean="0">
                          <a:effectLst/>
                        </a:rPr>
                        <a:t>(Precios altos, mejores condiciones)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014296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Recuperación</a:t>
                      </a:r>
                      <a:r>
                        <a:rPr lang="es-CO" baseline="0" dirty="0" smtClean="0"/>
                        <a:t> mejorada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 smtClean="0">
                          <a:effectLst/>
                        </a:rPr>
                        <a:t>952 </a:t>
                      </a:r>
                      <a:r>
                        <a:rPr lang="es-CO" sz="1400" u="none" strike="noStrike" dirty="0" err="1" smtClean="0">
                          <a:effectLst/>
                        </a:rPr>
                        <a:t>MMbls</a:t>
                      </a:r>
                      <a:r>
                        <a:rPr lang="es-CO" sz="1400" u="none" strike="noStrike" dirty="0" smtClean="0">
                          <a:effectLst/>
                        </a:rPr>
                        <a:t> </a:t>
                      </a:r>
                    </a:p>
                    <a:p>
                      <a:pPr algn="ctr" fontAlgn="ctr"/>
                      <a:r>
                        <a:rPr lang="es-CO" sz="1400" u="none" strike="noStrike" dirty="0" smtClean="0">
                          <a:effectLst/>
                        </a:rPr>
                        <a:t>(Precios bajos y diminución de la inversión)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1.121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s-CO" sz="1400" u="none" strike="noStrike" dirty="0" smtClean="0">
                          <a:effectLst/>
                        </a:rPr>
                        <a:t>MMbls</a:t>
                      </a:r>
                      <a:endParaRPr lang="es-CO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 smtClean="0">
                          <a:effectLst/>
                        </a:rPr>
                        <a:t>1.415 MMbls</a:t>
                      </a:r>
                      <a:r>
                        <a:rPr lang="es-CO" sz="1400" u="none" strike="noStrike" dirty="0">
                          <a:effectLst/>
                        </a:rPr>
                        <a:t/>
                      </a:r>
                      <a:br>
                        <a:rPr lang="es-CO" sz="1400" u="none" strike="noStrike" dirty="0">
                          <a:effectLst/>
                        </a:rPr>
                      </a:br>
                      <a:r>
                        <a:rPr lang="es-CO" sz="1400" u="none" strike="noStrike" dirty="0" smtClean="0">
                          <a:effectLst/>
                        </a:rPr>
                        <a:t>(Precios altos, mejores condiciones)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15101">
                <a:tc>
                  <a:txBody>
                    <a:bodyPr/>
                    <a:lstStyle/>
                    <a:p>
                      <a:pPr algn="ctr"/>
                      <a:r>
                        <a:rPr lang="es-CO" dirty="0" err="1" smtClean="0"/>
                        <a:t>Yet</a:t>
                      </a:r>
                      <a:r>
                        <a:rPr lang="es-CO" dirty="0" smtClean="0"/>
                        <a:t> </a:t>
                      </a:r>
                      <a:r>
                        <a:rPr lang="es-CO" dirty="0" err="1" smtClean="0"/>
                        <a:t>to</a:t>
                      </a:r>
                      <a:r>
                        <a:rPr lang="es-CO" dirty="0" smtClean="0"/>
                        <a:t> </a:t>
                      </a:r>
                      <a:r>
                        <a:rPr lang="es-CO" dirty="0" err="1" smtClean="0"/>
                        <a:t>find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 1.613 </a:t>
                      </a:r>
                      <a:r>
                        <a:rPr lang="es-CO" sz="1400" u="none" strike="noStrike" dirty="0" err="1" smtClean="0">
                          <a:effectLst/>
                        </a:rPr>
                        <a:t>MMbls</a:t>
                      </a:r>
                      <a:r>
                        <a:rPr lang="es-CO" sz="1400" u="none" strike="noStrike" dirty="0" smtClean="0">
                          <a:effectLst/>
                        </a:rPr>
                        <a:t> </a:t>
                      </a:r>
                    </a:p>
                    <a:p>
                      <a:pPr algn="ctr" fontAlgn="ctr"/>
                      <a:r>
                        <a:rPr lang="es-CO" sz="1400" u="none" strike="noStrike" dirty="0" smtClean="0">
                          <a:effectLst/>
                        </a:rPr>
                        <a:t>(</a:t>
                      </a:r>
                      <a:r>
                        <a:rPr lang="es-CO" sz="1400" u="none" strike="noStrike" dirty="0">
                          <a:effectLst/>
                        </a:rPr>
                        <a:t>130 pozos exploratorios año)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 smtClean="0">
                          <a:effectLst/>
                        </a:rPr>
                        <a:t>2.017 </a:t>
                      </a:r>
                      <a:r>
                        <a:rPr lang="es-CO" sz="1400" u="none" strike="noStrike" dirty="0" err="1" smtClean="0">
                          <a:effectLst/>
                        </a:rPr>
                        <a:t>MMbls</a:t>
                      </a:r>
                      <a:r>
                        <a:rPr lang="es-CO" sz="1400" u="none" strike="noStrike" dirty="0">
                          <a:effectLst/>
                        </a:rPr>
                        <a:t/>
                      </a:r>
                      <a:br>
                        <a:rPr lang="es-CO" sz="1400" u="none" strike="noStrike" dirty="0">
                          <a:effectLst/>
                        </a:rPr>
                      </a:br>
                      <a:r>
                        <a:rPr lang="es-CO" sz="1400" u="none" strike="noStrike" dirty="0" smtClean="0">
                          <a:effectLst/>
                        </a:rPr>
                        <a:t> (</a:t>
                      </a:r>
                      <a:r>
                        <a:rPr lang="es-CO" sz="1400" u="none" strike="noStrike" dirty="0">
                          <a:effectLst/>
                        </a:rPr>
                        <a:t>160 pozos exploratorios año)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</a:rPr>
                        <a:t> </a:t>
                      </a:r>
                      <a:r>
                        <a:rPr lang="es-CO" sz="1400" u="none" strike="noStrike" dirty="0" smtClean="0">
                          <a:effectLst/>
                        </a:rPr>
                        <a:t>2.437 </a:t>
                      </a:r>
                      <a:r>
                        <a:rPr lang="es-CO" sz="1400" u="none" strike="noStrike" dirty="0" err="1" smtClean="0">
                          <a:effectLst/>
                        </a:rPr>
                        <a:t>MMbls</a:t>
                      </a:r>
                      <a:r>
                        <a:rPr lang="es-CO" sz="1400" u="none" strike="noStrike" dirty="0">
                          <a:effectLst/>
                        </a:rPr>
                        <a:t/>
                      </a:r>
                      <a:br>
                        <a:rPr lang="es-CO" sz="1400" u="none" strike="noStrike" dirty="0">
                          <a:effectLst/>
                        </a:rPr>
                      </a:br>
                      <a:r>
                        <a:rPr lang="es-CO" sz="1400" u="none" strike="noStrike" dirty="0">
                          <a:effectLst/>
                        </a:rPr>
                        <a:t>(195 pozos </a:t>
                      </a:r>
                      <a:r>
                        <a:rPr lang="es-CO" sz="1400" u="none" strike="noStrike" dirty="0" smtClean="0">
                          <a:effectLst/>
                        </a:rPr>
                        <a:t>exploratorios </a:t>
                      </a:r>
                      <a:r>
                        <a:rPr lang="es-CO" sz="1400" u="none" strike="noStrike" dirty="0">
                          <a:effectLst/>
                        </a:rPr>
                        <a:t>año)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014296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No convencionales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>
                          <a:effectLst/>
                        </a:rPr>
                        <a:t>No se desarrollan los no convencionales por precios bajos y presión social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478 </a:t>
                      </a:r>
                      <a:r>
                        <a:rPr lang="es-CO" sz="1400" u="none" strike="noStrike" dirty="0" err="1" smtClean="0">
                          <a:effectLst/>
                        </a:rPr>
                        <a:t>MMbls</a:t>
                      </a:r>
                      <a:endParaRPr lang="es-CO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u="none" strike="noStrike" dirty="0" smtClean="0">
                          <a:effectLst/>
                        </a:rPr>
                        <a:t>675 </a:t>
                      </a:r>
                      <a:r>
                        <a:rPr lang="es-CO" sz="1400" u="none" strike="noStrike" dirty="0" err="1" smtClean="0">
                          <a:effectLst/>
                        </a:rPr>
                        <a:t>MMbls</a:t>
                      </a:r>
                      <a:r>
                        <a:rPr lang="es-CO" sz="1400" u="none" strike="noStrike" dirty="0">
                          <a:effectLst/>
                        </a:rPr>
                        <a:t/>
                      </a:r>
                      <a:br>
                        <a:rPr lang="es-CO" sz="1400" u="none" strike="noStrike" dirty="0">
                          <a:effectLst/>
                        </a:rPr>
                      </a:br>
                      <a:r>
                        <a:rPr lang="es-CO" sz="1400" u="none" strike="noStrike" dirty="0" smtClean="0">
                          <a:effectLst/>
                        </a:rPr>
                        <a:t>(Precios altos, mejores condiciones))                                                 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497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Escenarios de producción de petróleo y proyecciones del MFMP</a:t>
            </a:r>
            <a:endParaRPr lang="en-US" dirty="0"/>
          </a:p>
        </p:txBody>
      </p:sp>
      <p:graphicFrame>
        <p:nvGraphicFramePr>
          <p:cNvPr id="4" name="Chart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3949468"/>
              </p:ext>
            </p:extLst>
          </p:nvPr>
        </p:nvGraphicFramePr>
        <p:xfrm>
          <a:off x="179512" y="1268413"/>
          <a:ext cx="8784976" cy="518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563888" y="6165399"/>
            <a:ext cx="2592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+mj-lt"/>
              </a:rPr>
              <a:t>Fuente: Elaboración propia</a:t>
            </a:r>
            <a:endParaRPr lang="en-US" sz="105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583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Adición de reservas para cada escenario de producción de gas</a:t>
            </a:r>
            <a:endParaRPr lang="en-US" dirty="0"/>
          </a:p>
        </p:txBody>
      </p:sp>
      <p:sp>
        <p:nvSpPr>
          <p:cNvPr id="6" name="5 CuadroTexto"/>
          <p:cNvSpPr txBox="1"/>
          <p:nvPr/>
        </p:nvSpPr>
        <p:spPr>
          <a:xfrm>
            <a:off x="3923928" y="6287087"/>
            <a:ext cx="2592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+mj-lt"/>
              </a:rPr>
              <a:t>Fuente: Elaboración propia</a:t>
            </a:r>
            <a:endParaRPr lang="en-US" sz="1050" dirty="0">
              <a:latin typeface="+mj-lt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8204389"/>
              </p:ext>
            </p:extLst>
          </p:nvPr>
        </p:nvGraphicFramePr>
        <p:xfrm>
          <a:off x="539552" y="1412776"/>
          <a:ext cx="842493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2537774" y="2838749"/>
            <a:ext cx="46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>
                <a:latin typeface="+mn-lt"/>
              </a:rPr>
              <a:t>7,3</a:t>
            </a:r>
            <a:endParaRPr lang="en-US" sz="1400" b="1" dirty="0">
              <a:latin typeface="+mn-lt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851256" y="2232862"/>
            <a:ext cx="46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>
                <a:latin typeface="+mn-lt"/>
              </a:rPr>
              <a:t>9,0</a:t>
            </a:r>
            <a:endParaRPr lang="en-US" sz="1400" b="1" dirty="0">
              <a:latin typeface="+mn-lt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7236296" y="1925085"/>
            <a:ext cx="46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>
                <a:latin typeface="+mn-lt"/>
              </a:rPr>
              <a:t>9,9</a:t>
            </a:r>
            <a:endParaRPr lang="en-US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15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Escenarios de producción de </a:t>
            </a:r>
            <a:r>
              <a:rPr lang="es-CO" dirty="0" smtClean="0"/>
              <a:t>gas</a:t>
            </a:r>
            <a:endParaRPr lang="en-US" dirty="0"/>
          </a:p>
        </p:txBody>
      </p:sp>
      <p:graphicFrame>
        <p:nvGraphicFramePr>
          <p:cNvPr id="4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1889540"/>
              </p:ext>
            </p:extLst>
          </p:nvPr>
        </p:nvGraphicFramePr>
        <p:xfrm>
          <a:off x="468313" y="1268413"/>
          <a:ext cx="8229600" cy="4968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635896" y="6221615"/>
            <a:ext cx="17283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dirty="0" smtClean="0">
                <a:latin typeface="+mn-lt"/>
              </a:rPr>
              <a:t>Fuente: Elaboración propia</a:t>
            </a:r>
            <a:endParaRPr lang="en-US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6255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sz="4000" dirty="0" smtClean="0">
                <a:solidFill>
                  <a:schemeClr val="accent2">
                    <a:lumMod val="75000"/>
                  </a:schemeClr>
                </a:solidFill>
              </a:rPr>
              <a:t>Fuentes Internacionales</a:t>
            </a:r>
            <a:endParaRPr lang="es-CO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1 Subtítulo"/>
          <p:cNvSpPr>
            <a:spLocks noGrp="1"/>
          </p:cNvSpPr>
          <p:nvPr>
            <p:ph type="subTitle" idx="1"/>
          </p:nvPr>
        </p:nvSpPr>
        <p:spPr>
          <a:xfrm>
            <a:off x="-1" y="4204704"/>
            <a:ext cx="9147473" cy="2032607"/>
          </a:xfrm>
          <a:noFill/>
        </p:spPr>
        <p:txBody>
          <a:bodyPr anchor="ctr"/>
          <a:lstStyle/>
          <a:p>
            <a:r>
              <a:rPr lang="es-CO" sz="4400" dirty="0" smtClean="0">
                <a:solidFill>
                  <a:schemeClr val="bg1"/>
                </a:solidFill>
              </a:rPr>
              <a:t>I. Petróleo</a:t>
            </a:r>
            <a:endParaRPr lang="es-CO" sz="44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themarketmogul.com/wp-content/uploads/2014/03/energy-oil_rig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" y="0"/>
            <a:ext cx="9144000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7450435" y="6357937"/>
            <a:ext cx="1697038" cy="500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7" name="Picture 3" descr="PLANTILLA-UNO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0257"/>
          <a:stretch/>
        </p:blipFill>
        <p:spPr bwMode="auto">
          <a:xfrm>
            <a:off x="0" y="4221088"/>
            <a:ext cx="9144000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286391" y="4615681"/>
            <a:ext cx="84978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CO" sz="3200" b="1" dirty="0" smtClean="0">
                <a:solidFill>
                  <a:prstClr val="white"/>
                </a:solidFill>
                <a:latin typeface="Constantia"/>
              </a:rPr>
              <a:t>SIMULACIÓN DE EQUILIBRIO GENERAL</a:t>
            </a:r>
            <a:r>
              <a:rPr lang="es-CO" sz="3200" b="1" dirty="0">
                <a:solidFill>
                  <a:prstClr val="white"/>
                </a:solidFill>
                <a:latin typeface="Constantia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9738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91264" cy="1143000"/>
          </a:xfrm>
        </p:spPr>
        <p:txBody>
          <a:bodyPr anchor="ctr"/>
          <a:lstStyle/>
          <a:p>
            <a:pPr algn="ctr"/>
            <a:r>
              <a:rPr lang="es-CO" sz="2800" dirty="0" smtClean="0"/>
              <a:t>Para este proyecto, se construyó un módulo petrolero en una versión especial del MEG de Fedesarrollo</a:t>
            </a:r>
            <a:endParaRPr lang="es-ES" sz="28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17114" y="1385268"/>
            <a:ext cx="3788423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None/>
            </a:pPr>
            <a:r>
              <a:rPr lang="es-CO" b="1" dirty="0" smtClean="0"/>
              <a:t>Características de la SAM </a:t>
            </a:r>
          </a:p>
          <a:p>
            <a:pPr marL="457200" indent="-457200" algn="ctr">
              <a:buNone/>
            </a:pPr>
            <a:r>
              <a:rPr lang="es-CO" b="1" dirty="0" smtClean="0"/>
              <a:t>usada en las simulaciones</a:t>
            </a:r>
          </a:p>
          <a:p>
            <a:pPr marL="457200" indent="-457200">
              <a:buNone/>
            </a:pPr>
            <a:endParaRPr lang="es-CO" sz="1400" dirty="0" smtClean="0"/>
          </a:p>
          <a:p>
            <a:pPr marL="457200" indent="-457200">
              <a:buNone/>
            </a:pPr>
            <a:endParaRPr lang="es-CO" sz="1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1600" dirty="0" smtClean="0"/>
              <a:t>SAM </a:t>
            </a:r>
            <a:r>
              <a:rPr lang="es-CO" sz="1600" dirty="0"/>
              <a:t>de 2007, desagregada en </a:t>
            </a:r>
            <a:r>
              <a:rPr lang="es-CO" sz="1600" dirty="0" smtClean="0"/>
              <a:t>sectores formales </a:t>
            </a:r>
            <a:r>
              <a:rPr lang="es-CO" sz="1600" dirty="0"/>
              <a:t>e </a:t>
            </a:r>
            <a:r>
              <a:rPr lang="es-CO" sz="1600" dirty="0" smtClean="0"/>
              <a:t>informales.</a:t>
            </a:r>
          </a:p>
          <a:p>
            <a:endParaRPr lang="es-CO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1600" dirty="0"/>
              <a:t>División de las firmas en Ecopetrol y Resto de </a:t>
            </a:r>
            <a:r>
              <a:rPr lang="es-CO" sz="1600" dirty="0" smtClean="0"/>
              <a:t>Empresas.</a:t>
            </a:r>
          </a:p>
          <a:p>
            <a:endParaRPr lang="es-CO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1600" dirty="0"/>
              <a:t>Descomposición del agente Gobierno en Gobierno Nacional y Gobiernos </a:t>
            </a:r>
            <a:r>
              <a:rPr lang="es-CO" sz="1600" dirty="0" smtClean="0"/>
              <a:t>Locales.</a:t>
            </a:r>
          </a:p>
          <a:p>
            <a:endParaRPr lang="es-CO" sz="1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CO" sz="1600" dirty="0"/>
              <a:t>Introducción del petróleo como un factor específico de la actividad </a:t>
            </a:r>
            <a:r>
              <a:rPr lang="es-CO" sz="1600" dirty="0" smtClean="0"/>
              <a:t>petrolera.</a:t>
            </a:r>
            <a:endParaRPr lang="es-CO" sz="1600" dirty="0"/>
          </a:p>
          <a:p>
            <a:pPr algn="ctr"/>
            <a:endParaRPr lang="es-ES" sz="1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499992" y="1385267"/>
            <a:ext cx="453650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None/>
            </a:pPr>
            <a:r>
              <a:rPr lang="es-CO" b="1" dirty="0" smtClean="0"/>
              <a:t>Componentes del Modelo</a:t>
            </a:r>
          </a:p>
          <a:p>
            <a:pPr marL="457200" indent="-457200">
              <a:buNone/>
            </a:pPr>
            <a:endParaRPr lang="es-CO" sz="1400" dirty="0" smtClean="0"/>
          </a:p>
          <a:p>
            <a:pPr marL="457200" indent="-457200">
              <a:buNone/>
            </a:pPr>
            <a:endParaRPr lang="es-CO" sz="1400" dirty="0"/>
          </a:p>
          <a:p>
            <a:r>
              <a:rPr lang="es-CO" sz="1600" dirty="0" smtClean="0"/>
              <a:t>La modelación tiene dos componentes: </a:t>
            </a:r>
          </a:p>
          <a:p>
            <a:endParaRPr lang="es-CO" sz="1600" dirty="0"/>
          </a:p>
          <a:p>
            <a:pPr marL="457200" indent="-457200">
              <a:buFont typeface="+mj-lt"/>
              <a:buAutoNum type="arabicPeriod"/>
            </a:pPr>
            <a:r>
              <a:rPr lang="es-CO" sz="1600" dirty="0" smtClean="0"/>
              <a:t>Un módulo de renta petrolera, que calcula los ingresos y gastos de la industria petrolera: Ecopetrol + empresas privadas. </a:t>
            </a:r>
          </a:p>
          <a:p>
            <a:endParaRPr lang="es-CO" sz="1600" dirty="0"/>
          </a:p>
          <a:p>
            <a:pPr marL="457200" indent="-457200">
              <a:buFont typeface="+mj-lt"/>
              <a:buAutoNum type="arabicPeriod" startAt="2"/>
            </a:pPr>
            <a:r>
              <a:rPr lang="es-CO" sz="1600" dirty="0" smtClean="0"/>
              <a:t>Modelo macroeconómico de Equilibrio General (MEGF), que interioriza la reacción del GNC ante las fluctuaciones de la renta petrolera, y las transmite a toda la economía.</a:t>
            </a:r>
          </a:p>
          <a:p>
            <a:pPr marL="457200" indent="-457200">
              <a:buFont typeface="+mj-lt"/>
              <a:buAutoNum type="arabicPeriod" startAt="2"/>
            </a:pP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82629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"/>
          <p:cNvSpPr/>
          <p:nvPr/>
        </p:nvSpPr>
        <p:spPr>
          <a:xfrm>
            <a:off x="5697571" y="3452572"/>
            <a:ext cx="3005441" cy="3000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2 Rectángulo"/>
          <p:cNvSpPr/>
          <p:nvPr/>
        </p:nvSpPr>
        <p:spPr>
          <a:xfrm>
            <a:off x="937383" y="4149080"/>
            <a:ext cx="2554498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93658" y="0"/>
            <a:ext cx="6218448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s-CO" sz="2800" dirty="0"/>
              <a:t>Para la simulación, se construyó un módulo petrolero en una versión especial del MEG de Fedesarrollo</a:t>
            </a:r>
            <a:endParaRPr lang="es-ES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70758385"/>
              </p:ext>
            </p:extLst>
          </p:nvPr>
        </p:nvGraphicFramePr>
        <p:xfrm>
          <a:off x="738765" y="1878344"/>
          <a:ext cx="2927846" cy="45845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7846"/>
              </a:tblGrid>
              <a:tr h="392044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+ Ingresos Operacionales</a:t>
                      </a:r>
                      <a:endParaRPr lang="es-ES" dirty="0"/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- Costos Operacionales</a:t>
                      </a:r>
                      <a:endParaRPr lang="es-ES" dirty="0"/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=</a:t>
                      </a:r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algn="ctr"/>
                      <a:r>
                        <a:rPr lang="es-CO" b="0" dirty="0" smtClean="0"/>
                        <a:t>Utilidades Industria Petrolera</a:t>
                      </a:r>
                      <a:endParaRPr lang="es-ES" b="0" dirty="0"/>
                    </a:p>
                  </a:txBody>
                  <a:tcPr marL="68580" marR="68580"/>
                </a:tc>
              </a:tr>
              <a:tr h="664072"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Utilidades de Ecopetrol</a:t>
                      </a:r>
                      <a:endParaRPr lang="es-ES" dirty="0"/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lvl="2" algn="l"/>
                      <a:r>
                        <a:rPr lang="es-CO" dirty="0" smtClean="0"/>
                        <a:t>-Reinversión</a:t>
                      </a:r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lvl="1" algn="l"/>
                      <a:r>
                        <a:rPr lang="es-CO" dirty="0" smtClean="0"/>
                        <a:t>-Transferencias</a:t>
                      </a:r>
                      <a:r>
                        <a:rPr lang="es-CO" baseline="0" dirty="0" smtClean="0"/>
                        <a:t> Hogares</a:t>
                      </a:r>
                      <a:endParaRPr lang="es-ES" dirty="0"/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=</a:t>
                      </a:r>
                      <a:endParaRPr lang="es-ES" dirty="0"/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5" name="2 Marcador de contenido"/>
          <p:cNvSpPr txBox="1">
            <a:spLocks/>
          </p:cNvSpPr>
          <p:nvPr/>
        </p:nvSpPr>
        <p:spPr>
          <a:xfrm>
            <a:off x="467544" y="1196752"/>
            <a:ext cx="4195033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s-ES" b="1" dirty="0"/>
              <a:t>Balance de la industria petrolera construido por el módulo</a:t>
            </a:r>
          </a:p>
        </p:txBody>
      </p:sp>
      <p:sp>
        <p:nvSpPr>
          <p:cNvPr id="6" name="5 Flecha derecha"/>
          <p:cNvSpPr/>
          <p:nvPr/>
        </p:nvSpPr>
        <p:spPr>
          <a:xfrm rot="2615438">
            <a:off x="3061046" y="3599052"/>
            <a:ext cx="540060" cy="288032"/>
          </a:xfrm>
          <a:prstGeom prst="right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abajo"/>
          <p:cNvSpPr/>
          <p:nvPr/>
        </p:nvSpPr>
        <p:spPr>
          <a:xfrm>
            <a:off x="2142921" y="3462520"/>
            <a:ext cx="216024" cy="64807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3564484" y="3786556"/>
            <a:ext cx="1600987" cy="144016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rgbClr val="C00000"/>
                </a:solidFill>
              </a:rPr>
              <a:t>Impuesto de Renta: Ecopetrol + Privadas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937382" y="5661248"/>
            <a:ext cx="2627102" cy="108625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rgbClr val="002060"/>
                </a:solidFill>
              </a:rPr>
              <a:t>Dividendos de Ecopetrol </a:t>
            </a:r>
            <a:r>
              <a:rPr lang="es-CO" dirty="0" smtClean="0">
                <a:solidFill>
                  <a:srgbClr val="002060"/>
                </a:solidFill>
              </a:rPr>
              <a:t>al GNC</a:t>
            </a:r>
            <a:endParaRPr lang="es-ES" dirty="0">
              <a:solidFill>
                <a:srgbClr val="002060"/>
              </a:solidFill>
            </a:endParaRPr>
          </a:p>
        </p:txBody>
      </p:sp>
      <p:graphicFrame>
        <p:nvGraphicFramePr>
          <p:cNvPr id="11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7557185"/>
              </p:ext>
            </p:extLst>
          </p:nvPr>
        </p:nvGraphicFramePr>
        <p:xfrm>
          <a:off x="5658670" y="1876793"/>
          <a:ext cx="3089794" cy="46306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89794"/>
              </a:tblGrid>
              <a:tr h="392044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Δ Ingresos por renta</a:t>
                      </a:r>
                      <a:endParaRPr lang="es-ES" dirty="0"/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+ Δ Dividendos Ecopetrol</a:t>
                      </a:r>
                      <a:endParaRPr lang="es-ES" dirty="0"/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=</a:t>
                      </a:r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Δ Ingresos del gobierno</a:t>
                      </a:r>
                      <a:endParaRPr lang="es-ES" b="0" dirty="0"/>
                    </a:p>
                  </a:txBody>
                  <a:tcPr marL="68580" marR="68580"/>
                </a:tc>
              </a:tr>
              <a:tr h="750174"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endParaRPr lang="es-ES" dirty="0"/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Se conecta al Modelo</a:t>
                      </a:r>
                      <a:r>
                        <a:rPr lang="es-CO" baseline="0" dirty="0" smtClean="0"/>
                        <a:t> de EG a través de ingresos del gobierno</a:t>
                      </a:r>
                      <a:r>
                        <a:rPr lang="es-CO" dirty="0" smtClean="0"/>
                        <a:t> </a:t>
                      </a:r>
                      <a:endParaRPr lang="es-ES" dirty="0"/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lvl="0" algn="ctr"/>
                      <a:r>
                        <a:rPr lang="es-CO" dirty="0" smtClean="0"/>
                        <a:t>MEGC</a:t>
                      </a:r>
                      <a:r>
                        <a:rPr lang="es-CO" baseline="0" dirty="0" smtClean="0"/>
                        <a:t> calcula impactos sobre variables macroeconómicas</a:t>
                      </a:r>
                      <a:endParaRPr lang="es-CO" dirty="0" smtClean="0"/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lvl="0" algn="ctr"/>
                      <a:r>
                        <a:rPr lang="es-ES" dirty="0" smtClean="0"/>
                        <a:t>=</a:t>
                      </a:r>
                      <a:endParaRPr lang="es-ES" dirty="0"/>
                    </a:p>
                  </a:txBody>
                  <a:tcPr marL="68580" marR="68580"/>
                </a:tc>
              </a:tr>
              <a:tr h="392044"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/>
                        <a:t>Impacto</a:t>
                      </a:r>
                      <a:r>
                        <a:rPr lang="es-CO" baseline="0" dirty="0" smtClean="0"/>
                        <a:t> económico calculado por el modelo</a:t>
                      </a:r>
                      <a:endParaRPr lang="es-ES" dirty="0"/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12" name="6 Flecha abajo"/>
          <p:cNvSpPr/>
          <p:nvPr/>
        </p:nvSpPr>
        <p:spPr>
          <a:xfrm>
            <a:off x="7092280" y="3501008"/>
            <a:ext cx="216024" cy="648072"/>
          </a:xfrm>
          <a:prstGeom prst="downArrow">
            <a:avLst/>
          </a:prstGeom>
          <a:solidFill>
            <a:srgbClr val="C0504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>
          <a:xfrm>
            <a:off x="4948967" y="1196752"/>
            <a:ext cx="4195033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s-ES" b="1" dirty="0" smtClean="0"/>
              <a:t>Conexión del módulo con el MEGC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40753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  <p:bldP spid="6" grpId="0" animBg="1"/>
      <p:bldP spid="7" grpId="0" animBg="1"/>
      <p:bldP spid="8" grpId="0" animBg="1"/>
      <p:bldP spid="9" grpId="0" animBg="1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0"/>
            <a:ext cx="8496944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CO" sz="2800" dirty="0" smtClean="0"/>
              <a:t>Primer ejercicio: </a:t>
            </a:r>
            <a:br>
              <a:rPr lang="es-CO" sz="2800" dirty="0" smtClean="0"/>
            </a:br>
            <a:r>
              <a:rPr lang="es-CO" sz="2800" dirty="0" smtClean="0"/>
              <a:t>Simulación de la bonanza petrolera de la década pasada</a:t>
            </a:r>
            <a:endParaRPr lang="es-CO" sz="2800" dirty="0"/>
          </a:p>
        </p:txBody>
      </p:sp>
      <p:graphicFrame>
        <p:nvGraphicFramePr>
          <p:cNvPr id="14" name="Marcador de contenido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8789261"/>
              </p:ext>
            </p:extLst>
          </p:nvPr>
        </p:nvGraphicFramePr>
        <p:xfrm>
          <a:off x="134621" y="2276872"/>
          <a:ext cx="435547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Marcador de contenid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0629933"/>
              </p:ext>
            </p:extLst>
          </p:nvPr>
        </p:nvGraphicFramePr>
        <p:xfrm>
          <a:off x="4471372" y="2132856"/>
          <a:ext cx="4355474" cy="3231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uadroTexto 15"/>
          <p:cNvSpPr txBox="1"/>
          <p:nvPr/>
        </p:nvSpPr>
        <p:spPr>
          <a:xfrm>
            <a:off x="6421396" y="1439218"/>
            <a:ext cx="953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Precios</a:t>
            </a:r>
            <a:endParaRPr lang="es-CO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545933" y="143921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Producción</a:t>
            </a:r>
            <a:endParaRPr lang="es-CO" dirty="0"/>
          </a:p>
        </p:txBody>
      </p:sp>
      <p:sp>
        <p:nvSpPr>
          <p:cNvPr id="3" name="CuadroTexto 2"/>
          <p:cNvSpPr txBox="1"/>
          <p:nvPr/>
        </p:nvSpPr>
        <p:spPr>
          <a:xfrm>
            <a:off x="3779912" y="6344159"/>
            <a:ext cx="4314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Fuente: ACP y Cálculos Fedesarrollo.</a:t>
            </a:r>
            <a:endParaRPr lang="es-CO" sz="1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934609" y="3484973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b="1" dirty="0" smtClean="0">
                <a:solidFill>
                  <a:schemeClr val="bg1"/>
                </a:solidFill>
              </a:rPr>
              <a:t>528</a:t>
            </a:r>
            <a:endParaRPr lang="es-CO" sz="1100" b="1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8244408" y="361260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b="1" dirty="0" smtClean="0"/>
              <a:t>42</a:t>
            </a:r>
            <a:endParaRPr lang="es-CO" sz="1100" b="1" dirty="0"/>
          </a:p>
        </p:txBody>
      </p:sp>
    </p:spTree>
    <p:extLst>
      <p:ext uri="{BB962C8B-B14F-4D97-AF65-F5344CB8AC3E}">
        <p14:creationId xmlns:p14="http://schemas.microsoft.com/office/powerpoint/2010/main" val="423338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1052736"/>
          </a:xfrm>
        </p:spPr>
        <p:txBody>
          <a:bodyPr/>
          <a:lstStyle/>
          <a:p>
            <a:r>
              <a:rPr lang="es-CO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Contenido</a:t>
            </a:r>
            <a:endParaRPr lang="es-CO" b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4294967295"/>
          </p:nvPr>
        </p:nvSpPr>
        <p:spPr>
          <a:xfrm>
            <a:off x="467544" y="1988840"/>
            <a:ext cx="8435280" cy="3888432"/>
          </a:xfrm>
        </p:spPr>
        <p:txBody>
          <a:bodyPr/>
          <a:lstStyle/>
          <a:p>
            <a:pPr marL="0" indent="0">
              <a:buNone/>
            </a:pPr>
            <a:r>
              <a:rPr lang="es-CO" sz="2800" dirty="0" smtClean="0"/>
              <a:t>1.   Proyecciones de precios </a:t>
            </a:r>
            <a:endParaRPr lang="es-CO" sz="2800" dirty="0"/>
          </a:p>
          <a:p>
            <a:pPr marL="0" indent="0">
              <a:buNone/>
            </a:pPr>
            <a:r>
              <a:rPr lang="es-CO" sz="2800" dirty="0" smtClean="0"/>
              <a:t>2.   Proyecciones de producción </a:t>
            </a:r>
            <a:endParaRPr lang="es-CO" sz="2800" dirty="0"/>
          </a:p>
          <a:p>
            <a:pPr marL="0" indent="0">
              <a:buNone/>
            </a:pPr>
            <a:r>
              <a:rPr lang="es-CO" sz="2800" dirty="0" smtClean="0"/>
              <a:t>3. Simulaciones de impacto (Modelo de Equilibrio General Computable)</a:t>
            </a:r>
            <a:endParaRPr lang="es-CO" sz="2800" dirty="0"/>
          </a:p>
          <a:p>
            <a:pPr marL="0" indent="0">
              <a:buNone/>
            </a:pPr>
            <a:r>
              <a:rPr lang="es-CO" sz="2800" dirty="0" smtClean="0"/>
              <a:t>4.   Impactos </a:t>
            </a:r>
            <a:r>
              <a:rPr lang="es-CO" sz="2800" dirty="0"/>
              <a:t>finanzas públicas territoriales </a:t>
            </a:r>
          </a:p>
          <a:p>
            <a:pPr marL="0" indent="0">
              <a:buNone/>
            </a:pPr>
            <a:r>
              <a:rPr lang="es-CO" sz="2800" dirty="0" smtClean="0"/>
              <a:t>5.   Recomendaciones de política</a:t>
            </a:r>
            <a:endParaRPr lang="es-CO" sz="2800" dirty="0"/>
          </a:p>
          <a:p>
            <a:pPr marL="457200" indent="-457200">
              <a:spcAft>
                <a:spcPts val="1800"/>
              </a:spcAft>
              <a:buAutoNum type="arabicPeriod" startAt="3"/>
            </a:pPr>
            <a:endParaRPr lang="es-CO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5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Marcador de contenid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2051982"/>
              </p:ext>
            </p:extLst>
          </p:nvPr>
        </p:nvGraphicFramePr>
        <p:xfrm>
          <a:off x="4716016" y="2152955"/>
          <a:ext cx="4033502" cy="3704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CO" sz="2800" dirty="0" smtClean="0"/>
              <a:t>Impactos menores sobre crecimiento, </a:t>
            </a:r>
            <a:br>
              <a:rPr lang="es-CO" sz="2800" dirty="0" smtClean="0"/>
            </a:br>
            <a:r>
              <a:rPr lang="es-CO" sz="2800" dirty="0" smtClean="0"/>
              <a:t>pero considerables sobre tasa de cambio.</a:t>
            </a:r>
            <a:endParaRPr lang="es-CO" sz="2800" dirty="0"/>
          </a:p>
        </p:txBody>
      </p:sp>
      <p:graphicFrame>
        <p:nvGraphicFramePr>
          <p:cNvPr id="4" name="Marcador de contenido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2225565"/>
              </p:ext>
            </p:extLst>
          </p:nvPr>
        </p:nvGraphicFramePr>
        <p:xfrm>
          <a:off x="137298" y="2132856"/>
          <a:ext cx="4578717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203848" y="6382372"/>
            <a:ext cx="575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Fuente: Modelo de Equilibrio General de Fedesarrollo.</a:t>
            </a:r>
            <a:endParaRPr lang="es-CO" sz="1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5532720" y="150013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Impacto sobre</a:t>
            </a:r>
          </a:p>
          <a:p>
            <a:pPr algn="ctr"/>
            <a:r>
              <a:rPr lang="es-CO" dirty="0" smtClean="0"/>
              <a:t>tasa de cambio</a:t>
            </a:r>
            <a:endParaRPr lang="es-CO" dirty="0"/>
          </a:p>
        </p:txBody>
      </p:sp>
      <p:sp>
        <p:nvSpPr>
          <p:cNvPr id="8" name="CuadroTexto 7"/>
          <p:cNvSpPr txBox="1"/>
          <p:nvPr/>
        </p:nvSpPr>
        <p:spPr>
          <a:xfrm>
            <a:off x="899592" y="163863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Senda de crecimiento </a:t>
            </a:r>
            <a:endParaRPr lang="es-CO" dirty="0"/>
          </a:p>
        </p:txBody>
      </p:sp>
      <p:sp>
        <p:nvSpPr>
          <p:cNvPr id="3" name="2 CuadroTexto"/>
          <p:cNvSpPr txBox="1"/>
          <p:nvPr/>
        </p:nvSpPr>
        <p:spPr>
          <a:xfrm>
            <a:off x="3885704" y="4005064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 smtClean="0">
                <a:solidFill>
                  <a:srgbClr val="C00000"/>
                </a:solidFill>
              </a:rPr>
              <a:t>0,9</a:t>
            </a:r>
            <a:endParaRPr lang="es-CO" sz="1200" b="1" dirty="0">
              <a:solidFill>
                <a:srgbClr val="C0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245744" y="3534915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 smtClean="0">
                <a:solidFill>
                  <a:srgbClr val="00B0F0"/>
                </a:solidFill>
              </a:rPr>
              <a:t>0,4</a:t>
            </a:r>
            <a:endParaRPr lang="es-CO" sz="1200" b="1" dirty="0">
              <a:solidFill>
                <a:srgbClr val="00B0F0"/>
              </a:solidFill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7559824" y="3811913"/>
            <a:ext cx="1080120" cy="170531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497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250"/>
                                        <p:tgtEl>
                                          <p:spTgt spid="11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250"/>
                                        <p:tgtEl>
                                          <p:spTgt spid="1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Chart bld="series"/>
        </p:bldSub>
      </p:bldGraphic>
      <p:bldGraphic spid="4" grpId="0">
        <p:bldSub>
          <a:bldChart bld="series"/>
        </p:bldSub>
      </p:bldGraphic>
      <p:bldP spid="3" grpId="0"/>
      <p:bldP spid="10" grpId="0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s-CO" sz="2800" dirty="0" smtClean="0"/>
              <a:t>Fiscal: La bonanza petrolera incrementó   </a:t>
            </a:r>
            <a:br>
              <a:rPr lang="es-CO" sz="2800" dirty="0" smtClean="0"/>
            </a:br>
            <a:r>
              <a:rPr lang="es-CO" sz="2800" dirty="0" smtClean="0"/>
              <a:t>los ingresos del GNC en 1,1% del PIB</a:t>
            </a:r>
            <a:endParaRPr lang="es-CO" sz="2800" dirty="0"/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1039007362"/>
              </p:ext>
            </p:extLst>
          </p:nvPr>
        </p:nvGraphicFramePr>
        <p:xfrm>
          <a:off x="153196" y="2332667"/>
          <a:ext cx="449081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Gráfico 13"/>
          <p:cNvGraphicFramePr/>
          <p:nvPr>
            <p:extLst>
              <p:ext uri="{D42A27DB-BD31-4B8C-83A1-F6EECF244321}">
                <p14:modId xmlns:p14="http://schemas.microsoft.com/office/powerpoint/2010/main" val="1562240044"/>
              </p:ext>
            </p:extLst>
          </p:nvPr>
        </p:nvGraphicFramePr>
        <p:xfrm>
          <a:off x="4757124" y="2405214"/>
          <a:ext cx="420709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CuadroTexto 16"/>
          <p:cNvSpPr txBox="1"/>
          <p:nvPr/>
        </p:nvSpPr>
        <p:spPr>
          <a:xfrm>
            <a:off x="5154942" y="1660437"/>
            <a:ext cx="3943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Simulación con cambios en precios y producción de petróleo</a:t>
            </a:r>
            <a:endParaRPr lang="es-CO" dirty="0"/>
          </a:p>
        </p:txBody>
      </p:sp>
      <p:sp>
        <p:nvSpPr>
          <p:cNvPr id="18" name="CuadroTexto 17"/>
          <p:cNvSpPr txBox="1"/>
          <p:nvPr/>
        </p:nvSpPr>
        <p:spPr>
          <a:xfrm>
            <a:off x="467544" y="1660438"/>
            <a:ext cx="3943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Simulación con cambios en producción de petróleo</a:t>
            </a:r>
            <a:endParaRPr lang="es-CO" dirty="0"/>
          </a:p>
        </p:txBody>
      </p:sp>
      <p:sp>
        <p:nvSpPr>
          <p:cNvPr id="8" name="CuadroTexto 6"/>
          <p:cNvSpPr txBox="1"/>
          <p:nvPr/>
        </p:nvSpPr>
        <p:spPr>
          <a:xfrm>
            <a:off x="2267744" y="6499463"/>
            <a:ext cx="6480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Fuente: Modelo de Equilibrio General de Fedesarrollo.</a:t>
            </a:r>
            <a:endParaRPr lang="es-CO" sz="1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125072" y="2451627"/>
            <a:ext cx="2006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/>
              <a:t>Impacto promedio: 0,6% del PIB</a:t>
            </a:r>
            <a:endParaRPr lang="es-CO" sz="14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724128" y="2451627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/>
              <a:t>Impacto promedio: 1,1% del PIB</a:t>
            </a:r>
            <a:endParaRPr lang="es-CO" sz="1400" b="1" dirty="0"/>
          </a:p>
        </p:txBody>
      </p:sp>
    </p:spTree>
    <p:extLst>
      <p:ext uri="{BB962C8B-B14F-4D97-AF65-F5344CB8AC3E}">
        <p14:creationId xmlns:p14="http://schemas.microsoft.com/office/powerpoint/2010/main" val="401023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s-CO" sz="2800" dirty="0" smtClean="0"/>
              <a:t>Proyección de las rentas fiscales en </a:t>
            </a:r>
            <a:br>
              <a:rPr lang="es-CO" sz="2800" dirty="0" smtClean="0"/>
            </a:br>
            <a:r>
              <a:rPr lang="es-CO" sz="2800" dirty="0" smtClean="0"/>
              <a:t>las próximas dos décadas</a:t>
            </a:r>
            <a:endParaRPr lang="es-CO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628800"/>
            <a:ext cx="8424936" cy="3456384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s-CO" sz="2000" dirty="0" smtClean="0"/>
              <a:t>Se introducen los escenarios de producción y precios entre 2015 y 2035 en el Modelo de Equilibrio General Computable.</a:t>
            </a:r>
          </a:p>
          <a:p>
            <a:pPr marL="457200" indent="-457200" algn="l">
              <a:buFont typeface="+mj-lt"/>
              <a:buAutoNum type="arabicPeriod"/>
            </a:pPr>
            <a:endParaRPr lang="es-CO" sz="2000" dirty="0" smtClean="0"/>
          </a:p>
          <a:p>
            <a:pPr marL="457200" indent="-457200" algn="l">
              <a:buFont typeface="+mj-lt"/>
              <a:buAutoNum type="arabicPeriod"/>
            </a:pPr>
            <a:r>
              <a:rPr lang="es-CO" sz="2000" dirty="0" smtClean="0"/>
              <a:t>Los escenarios de producción petrolera impactan las finanzas del gobierno. Se </a:t>
            </a:r>
            <a:r>
              <a:rPr lang="es-CO" sz="2000" dirty="0"/>
              <a:t>asume que el gobierno cumple con la Regla Fiscal, por lo que no puede transmitir la variación de los ingresos en un mayor déficit. La reacción del GNC es a través de ajustes al gasto de funcionamiento</a:t>
            </a:r>
            <a:r>
              <a:rPr lang="es-CO" sz="2000" dirty="0" smtClean="0"/>
              <a:t>.</a:t>
            </a:r>
          </a:p>
          <a:p>
            <a:pPr marL="457200" indent="-457200" algn="l">
              <a:buFont typeface="+mj-lt"/>
              <a:buAutoNum type="arabicPeriod"/>
            </a:pPr>
            <a:endParaRPr lang="es-CO" sz="2000" dirty="0"/>
          </a:p>
          <a:p>
            <a:pPr marL="457200" indent="-457200" algn="l">
              <a:buFont typeface="+mj-lt"/>
              <a:buAutoNum type="arabicPeriod"/>
            </a:pPr>
            <a:r>
              <a:rPr lang="es-CO" sz="2000" dirty="0" smtClean="0"/>
              <a:t>Los diferentes escenarios de gasto generan un impacto sobre el resto de la economía, modificando:</a:t>
            </a:r>
            <a:endParaRPr lang="es-CO" sz="1800" dirty="0"/>
          </a:p>
          <a:p>
            <a:pPr algn="l"/>
            <a:endParaRPr lang="es-CO" sz="2000" dirty="0" smtClean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 bwMode="auto">
          <a:xfrm>
            <a:off x="1115616" y="5157192"/>
            <a:ext cx="7344816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  <a:norm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2pPr>
            <a:lvl3pPr marL="1143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  <a:lvl4pPr marL="1600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4pPr>
            <a:lvl5pPr marL="20574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s-CO" sz="1800" kern="0" dirty="0" smtClean="0"/>
              <a:t>Crecimiento del PIB</a:t>
            </a:r>
          </a:p>
          <a:p>
            <a:pPr algn="l"/>
            <a:endParaRPr lang="es-CO" sz="1800" kern="0" dirty="0"/>
          </a:p>
          <a:p>
            <a:pPr algn="l"/>
            <a:r>
              <a:rPr lang="es-CO" sz="1800" kern="0" dirty="0" smtClean="0"/>
              <a:t>Recomposición de la economía</a:t>
            </a:r>
          </a:p>
          <a:p>
            <a:pPr algn="l"/>
            <a:r>
              <a:rPr lang="es-CO" sz="1800" kern="0" dirty="0" smtClean="0"/>
              <a:t>Tasa de Cambio</a:t>
            </a:r>
          </a:p>
          <a:p>
            <a:pPr algn="l"/>
            <a:endParaRPr lang="es-CO" sz="1800" kern="0" dirty="0"/>
          </a:p>
          <a:p>
            <a:pPr algn="l"/>
            <a:r>
              <a:rPr lang="es-CO" sz="1800" kern="0" dirty="0" smtClean="0"/>
              <a:t>Empleo sectorial</a:t>
            </a:r>
          </a:p>
        </p:txBody>
      </p:sp>
    </p:spTree>
    <p:extLst>
      <p:ext uri="{BB962C8B-B14F-4D97-AF65-F5344CB8AC3E}">
        <p14:creationId xmlns:p14="http://schemas.microsoft.com/office/powerpoint/2010/main" val="413806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Los supuestos de producción y precios </a:t>
            </a:r>
            <a:br>
              <a:rPr lang="es-CO" dirty="0" smtClean="0"/>
            </a:br>
            <a:r>
              <a:rPr lang="es-CO" dirty="0" smtClean="0"/>
              <a:t>en cada escenario</a:t>
            </a:r>
            <a:endParaRPr lang="es-CO" dirty="0"/>
          </a:p>
        </p:txBody>
      </p:sp>
      <p:graphicFrame>
        <p:nvGraphicFramePr>
          <p:cNvPr id="4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8951866"/>
              </p:ext>
            </p:extLst>
          </p:nvPr>
        </p:nvGraphicFramePr>
        <p:xfrm>
          <a:off x="2555776" y="4279049"/>
          <a:ext cx="4032448" cy="250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6638407"/>
              </p:ext>
            </p:extLst>
          </p:nvPr>
        </p:nvGraphicFramePr>
        <p:xfrm>
          <a:off x="251520" y="1340768"/>
          <a:ext cx="4032448" cy="278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3091741"/>
              </p:ext>
            </p:extLst>
          </p:nvPr>
        </p:nvGraphicFramePr>
        <p:xfrm>
          <a:off x="4355976" y="1340768"/>
          <a:ext cx="468052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979712" y="1412776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/>
              <a:t>Producción Petróleo</a:t>
            </a:r>
            <a:endParaRPr lang="es-CO" sz="14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4932040" y="1412776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 smtClean="0"/>
              <a:t>Producción Gas</a:t>
            </a:r>
            <a:endParaRPr lang="es-CO" sz="14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3353963" y="4293096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 smtClean="0"/>
              <a:t>Precio WTI</a:t>
            </a:r>
            <a:endParaRPr lang="es-CO" sz="1400" b="1" dirty="0"/>
          </a:p>
        </p:txBody>
      </p:sp>
    </p:spTree>
    <p:extLst>
      <p:ext uri="{BB962C8B-B14F-4D97-AF65-F5344CB8AC3E}">
        <p14:creationId xmlns:p14="http://schemas.microsoft.com/office/powerpoint/2010/main" val="361800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2800" dirty="0" smtClean="0"/>
              <a:t>El valor de la producción y las exportaciones petroleras en cada escenario</a:t>
            </a:r>
            <a:endParaRPr lang="es-CO" sz="2800" dirty="0"/>
          </a:p>
        </p:txBody>
      </p:sp>
      <p:grpSp>
        <p:nvGrpSpPr>
          <p:cNvPr id="4" name="6 Grupo"/>
          <p:cNvGrpSpPr/>
          <p:nvPr/>
        </p:nvGrpSpPr>
        <p:grpSpPr>
          <a:xfrm>
            <a:off x="251520" y="1973861"/>
            <a:ext cx="4464496" cy="3759395"/>
            <a:chOff x="0" y="0"/>
            <a:chExt cx="4572000" cy="2743200"/>
          </a:xfrm>
        </p:grpSpPr>
        <p:graphicFrame>
          <p:nvGraphicFramePr>
            <p:cNvPr id="5" name="7 Gráfico"/>
            <p:cNvGraphicFramePr/>
            <p:nvPr>
              <p:extLst>
                <p:ext uri="{D42A27DB-BD31-4B8C-83A1-F6EECF244321}">
                  <p14:modId xmlns:p14="http://schemas.microsoft.com/office/powerpoint/2010/main" val="2482042927"/>
                </p:ext>
              </p:extLst>
            </p:nvPr>
          </p:nvGraphicFramePr>
          <p:xfrm>
            <a:off x="0" y="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" name="8 CuadroTexto"/>
            <p:cNvSpPr txBox="1"/>
            <p:nvPr/>
          </p:nvSpPr>
          <p:spPr>
            <a:xfrm>
              <a:off x="933450" y="242888"/>
              <a:ext cx="495300" cy="2476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CO" sz="1100" b="1" dirty="0"/>
                <a:t>46,2</a:t>
              </a:r>
            </a:p>
          </p:txBody>
        </p:sp>
        <p:sp>
          <p:nvSpPr>
            <p:cNvPr id="7" name="9 CuadroTexto"/>
            <p:cNvSpPr txBox="1"/>
            <p:nvPr/>
          </p:nvSpPr>
          <p:spPr>
            <a:xfrm>
              <a:off x="3912325" y="1595438"/>
              <a:ext cx="495300" cy="2476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CO" sz="1100" b="1" dirty="0">
                  <a:solidFill>
                    <a:schemeClr val="tx1"/>
                  </a:solidFill>
                </a:rPr>
                <a:t>18,0</a:t>
              </a:r>
            </a:p>
          </p:txBody>
        </p:sp>
        <p:sp>
          <p:nvSpPr>
            <p:cNvPr id="8" name="10 CuadroTexto"/>
            <p:cNvSpPr txBox="1"/>
            <p:nvPr/>
          </p:nvSpPr>
          <p:spPr>
            <a:xfrm>
              <a:off x="3951038" y="957263"/>
              <a:ext cx="495300" cy="2476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CO" sz="1100" b="1" dirty="0">
                  <a:solidFill>
                    <a:schemeClr val="tx1"/>
                  </a:solidFill>
                </a:rPr>
                <a:t>35,0</a:t>
              </a:r>
            </a:p>
          </p:txBody>
        </p:sp>
        <p:sp>
          <p:nvSpPr>
            <p:cNvPr id="9" name="11 CuadroTexto"/>
            <p:cNvSpPr txBox="1"/>
            <p:nvPr/>
          </p:nvSpPr>
          <p:spPr>
            <a:xfrm>
              <a:off x="3990975" y="90488"/>
              <a:ext cx="495300" cy="2476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CO" sz="1100" b="1">
                  <a:solidFill>
                    <a:sysClr val="windowText" lastClr="000000"/>
                  </a:solidFill>
                </a:rPr>
                <a:t>55,0</a:t>
              </a:r>
            </a:p>
          </p:txBody>
        </p:sp>
      </p:grpSp>
      <p:graphicFrame>
        <p:nvGraphicFramePr>
          <p:cNvPr id="10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2386255"/>
              </p:ext>
            </p:extLst>
          </p:nvPr>
        </p:nvGraphicFramePr>
        <p:xfrm>
          <a:off x="4914939" y="1964390"/>
          <a:ext cx="4121558" cy="3768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CuadroTexto 4"/>
          <p:cNvSpPr txBox="1"/>
          <p:nvPr/>
        </p:nvSpPr>
        <p:spPr>
          <a:xfrm>
            <a:off x="1835696" y="5877272"/>
            <a:ext cx="575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Fuente: Modelo de Equilibrio General de Fedesarrollo.</a:t>
            </a:r>
            <a:endParaRPr lang="es-CO" sz="14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331640" y="1476948"/>
            <a:ext cx="3511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smtClean="0"/>
              <a:t>Valor de la producción petrolera</a:t>
            </a:r>
            <a:endParaRPr lang="es-CO" sz="14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543600" y="1476948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 smtClean="0"/>
              <a:t>Valor de las exportaciones petroleras</a:t>
            </a:r>
            <a:endParaRPr lang="es-CO" sz="1400" b="1" dirty="0"/>
          </a:p>
        </p:txBody>
      </p:sp>
    </p:spTree>
    <p:extLst>
      <p:ext uri="{BB962C8B-B14F-4D97-AF65-F5344CB8AC3E}">
        <p14:creationId xmlns:p14="http://schemas.microsoft.com/office/powerpoint/2010/main" val="11335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2650" y="0"/>
            <a:ext cx="9176650" cy="1143000"/>
          </a:xfrm>
        </p:spPr>
        <p:txBody>
          <a:bodyPr>
            <a:noAutofit/>
          </a:bodyPr>
          <a:lstStyle/>
          <a:p>
            <a:r>
              <a:rPr lang="es-CO" sz="2800" dirty="0" smtClean="0"/>
              <a:t>Un resumen del impacto fiscal:</a:t>
            </a:r>
            <a:br>
              <a:rPr lang="es-CO" sz="2800" dirty="0" smtClean="0"/>
            </a:br>
            <a:r>
              <a:rPr lang="es-CO" sz="2800" dirty="0" smtClean="0"/>
              <a:t>El monto de las Rentas Petroleras</a:t>
            </a:r>
            <a:endParaRPr lang="es-CO" sz="28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3375709" y="6550223"/>
            <a:ext cx="575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Fuente: Modelo de Equilibrio General de Fedesarrollo.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1331640" y="177281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/>
              <a:t>Monto de las Rentas petroleras*</a:t>
            </a:r>
            <a:endParaRPr lang="es-CO" dirty="0"/>
          </a:p>
        </p:txBody>
      </p:sp>
      <p:sp>
        <p:nvSpPr>
          <p:cNvPr id="6" name="CuadroTexto 5"/>
          <p:cNvSpPr txBox="1"/>
          <p:nvPr/>
        </p:nvSpPr>
        <p:spPr>
          <a:xfrm>
            <a:off x="6452210" y="2736353"/>
            <a:ext cx="25320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Una</a:t>
            </a:r>
            <a:r>
              <a:rPr lang="en-US" sz="1600" dirty="0" smtClean="0"/>
              <a:t> </a:t>
            </a:r>
            <a:r>
              <a:rPr lang="en-US" sz="1600" dirty="0" err="1" smtClean="0"/>
              <a:t>caída</a:t>
            </a:r>
            <a:r>
              <a:rPr lang="en-US" sz="1600" dirty="0" smtClean="0"/>
              <a:t> de 1 USD </a:t>
            </a:r>
            <a:r>
              <a:rPr lang="en-US" sz="1600" dirty="0" err="1" smtClean="0"/>
              <a:t>en</a:t>
            </a:r>
            <a:r>
              <a:rPr lang="en-US" sz="1600" dirty="0" smtClean="0"/>
              <a:t> el </a:t>
            </a:r>
            <a:r>
              <a:rPr lang="en-US" sz="1600" dirty="0" err="1" smtClean="0"/>
              <a:t>precio</a:t>
            </a:r>
            <a:r>
              <a:rPr lang="en-US" sz="1600" dirty="0" smtClean="0"/>
              <a:t> del </a:t>
            </a:r>
            <a:r>
              <a:rPr lang="en-US" sz="1600" dirty="0" err="1" smtClean="0"/>
              <a:t>petróleo</a:t>
            </a:r>
            <a:r>
              <a:rPr lang="en-US" sz="1600" dirty="0" smtClean="0"/>
              <a:t> reduce los </a:t>
            </a:r>
            <a:r>
              <a:rPr lang="en-US" sz="1600" dirty="0" err="1" smtClean="0"/>
              <a:t>ingresos</a:t>
            </a:r>
            <a:r>
              <a:rPr lang="en-US" sz="1600" dirty="0" smtClean="0"/>
              <a:t> del </a:t>
            </a:r>
            <a:r>
              <a:rPr lang="en-US" sz="1600" dirty="0" err="1" smtClean="0"/>
              <a:t>Gobierno</a:t>
            </a:r>
            <a:r>
              <a:rPr lang="en-US" sz="1600" dirty="0" smtClean="0"/>
              <a:t> Nacional Central </a:t>
            </a:r>
            <a:r>
              <a:rPr lang="en-US" sz="1600" dirty="0" err="1" smtClean="0"/>
              <a:t>en</a:t>
            </a:r>
            <a:r>
              <a:rPr lang="en-US" sz="1600" dirty="0" smtClean="0"/>
              <a:t> $234 mil  </a:t>
            </a:r>
            <a:r>
              <a:rPr lang="en-US" sz="1600" dirty="0" err="1" smtClean="0"/>
              <a:t>millones</a:t>
            </a:r>
            <a:r>
              <a:rPr lang="en-US" sz="1600" dirty="0" smtClean="0"/>
              <a:t> de pesos. </a:t>
            </a:r>
            <a:endParaRPr lang="en-US" sz="1600" dirty="0"/>
          </a:p>
        </p:txBody>
      </p:sp>
      <p:sp>
        <p:nvSpPr>
          <p:cNvPr id="7" name="Redondear rectángulo de esquina diagonal 6"/>
          <p:cNvSpPr/>
          <p:nvPr/>
        </p:nvSpPr>
        <p:spPr>
          <a:xfrm>
            <a:off x="6372200" y="2564904"/>
            <a:ext cx="2592288" cy="2592288"/>
          </a:xfrm>
          <a:prstGeom prst="round2DiagRect">
            <a:avLst/>
          </a:prstGeom>
          <a:noFill/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8" name="CuadroTexto 9"/>
          <p:cNvSpPr txBox="1"/>
          <p:nvPr/>
        </p:nvSpPr>
        <p:spPr>
          <a:xfrm>
            <a:off x="971601" y="5992122"/>
            <a:ext cx="48245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dirty="0" smtClean="0"/>
              <a:t>*Las rentas petroleras son la suma del impuesto de renta de Ecopetrol y privados con los dividendos transferidos por Ecopetrol .</a:t>
            </a:r>
            <a:endParaRPr lang="es-CO" sz="1100" dirty="0"/>
          </a:p>
        </p:txBody>
      </p:sp>
      <p:graphicFrame>
        <p:nvGraphicFramePr>
          <p:cNvPr id="9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9466934"/>
              </p:ext>
            </p:extLst>
          </p:nvPr>
        </p:nvGraphicFramePr>
        <p:xfrm>
          <a:off x="611560" y="2149582"/>
          <a:ext cx="5400600" cy="3727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665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Graphic spid="9" grpId="0">
        <p:bldSub>
          <a:bldChart bld="series" animBg="0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2800" dirty="0" smtClean="0"/>
              <a:t>El modelo permite desagregar el impacto fiscal </a:t>
            </a:r>
            <a:br>
              <a:rPr lang="es-CO" sz="2800" dirty="0" smtClean="0"/>
            </a:br>
            <a:r>
              <a:rPr lang="es-CO" sz="2800" dirty="0" smtClean="0"/>
              <a:t>en cada uno de sus componentes</a:t>
            </a:r>
            <a:endParaRPr lang="es-CO" sz="2800" dirty="0"/>
          </a:p>
        </p:txBody>
      </p:sp>
      <p:grpSp>
        <p:nvGrpSpPr>
          <p:cNvPr id="12" name="11 Grupo"/>
          <p:cNvGrpSpPr/>
          <p:nvPr/>
        </p:nvGrpSpPr>
        <p:grpSpPr>
          <a:xfrm>
            <a:off x="4788024" y="1393950"/>
            <a:ext cx="4464496" cy="5347418"/>
            <a:chOff x="0" y="1412776"/>
            <a:chExt cx="4644008" cy="4824536"/>
          </a:xfrm>
        </p:grpSpPr>
        <p:graphicFrame>
          <p:nvGraphicFramePr>
            <p:cNvPr id="6" name="5 Gráfico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19849081"/>
                </p:ext>
              </p:extLst>
            </p:nvPr>
          </p:nvGraphicFramePr>
          <p:xfrm>
            <a:off x="0" y="1412776"/>
            <a:ext cx="4572000" cy="482453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9" name="8 CuadroTexto"/>
            <p:cNvSpPr txBox="1"/>
            <p:nvPr/>
          </p:nvSpPr>
          <p:spPr>
            <a:xfrm>
              <a:off x="2411760" y="4509120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400" b="1" dirty="0" smtClean="0"/>
                <a:t>Estable vs. Medio</a:t>
              </a:r>
              <a:endParaRPr lang="es-CO" sz="1400" b="1" dirty="0"/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0" y="1268760"/>
            <a:ext cx="4716016" cy="2952328"/>
            <a:chOff x="4427984" y="1268760"/>
            <a:chExt cx="4716016" cy="2952328"/>
          </a:xfrm>
        </p:grpSpPr>
        <p:graphicFrame>
          <p:nvGraphicFramePr>
            <p:cNvPr id="7" name="6 Gráfico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80847997"/>
                </p:ext>
              </p:extLst>
            </p:nvPr>
          </p:nvGraphicFramePr>
          <p:xfrm>
            <a:off x="4427984" y="1268760"/>
            <a:ext cx="4716016" cy="29523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" name="9 CuadroTexto"/>
            <p:cNvSpPr txBox="1"/>
            <p:nvPr/>
          </p:nvSpPr>
          <p:spPr>
            <a:xfrm>
              <a:off x="6804248" y="1437427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400" b="1" dirty="0" smtClean="0"/>
                <a:t>Alto vs. Medio</a:t>
              </a:r>
              <a:endParaRPr lang="es-CO" sz="1400" b="1" dirty="0"/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27666" y="4254525"/>
            <a:ext cx="4824536" cy="2492896"/>
            <a:chOff x="4572000" y="4221088"/>
            <a:chExt cx="4824536" cy="2492896"/>
          </a:xfrm>
        </p:grpSpPr>
        <p:graphicFrame>
          <p:nvGraphicFramePr>
            <p:cNvPr id="8" name="7 Gráfico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7290273"/>
                </p:ext>
              </p:extLst>
            </p:nvPr>
          </p:nvGraphicFramePr>
          <p:xfrm>
            <a:off x="4572000" y="4221088"/>
            <a:ext cx="4543400" cy="24928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1" name="10 CuadroTexto"/>
            <p:cNvSpPr txBox="1"/>
            <p:nvPr/>
          </p:nvSpPr>
          <p:spPr>
            <a:xfrm>
              <a:off x="7164288" y="5877272"/>
              <a:ext cx="2232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400" b="1" dirty="0" smtClean="0"/>
                <a:t>Medio vs. Bajo</a:t>
              </a:r>
              <a:endParaRPr lang="es-CO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8997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2650" y="-482"/>
            <a:ext cx="9176650" cy="1143000"/>
          </a:xfrm>
        </p:spPr>
        <p:txBody>
          <a:bodyPr>
            <a:noAutofit/>
          </a:bodyPr>
          <a:lstStyle/>
          <a:p>
            <a:r>
              <a:rPr lang="es-CO" sz="2400" dirty="0" smtClean="0"/>
              <a:t>La caída de las rentas petroleras impactan </a:t>
            </a:r>
            <a:br>
              <a:rPr lang="es-CO" sz="2400" dirty="0" smtClean="0"/>
            </a:br>
            <a:r>
              <a:rPr lang="es-CO" sz="2400" dirty="0" smtClean="0"/>
              <a:t>negativamente el crecimiento del PIB</a:t>
            </a:r>
            <a:endParaRPr lang="es-CO" sz="2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2555776" y="6381328"/>
            <a:ext cx="575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Fuente: Modelo de Equilibrio General de Fedesarrollo.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1613794" y="1519106"/>
            <a:ext cx="4254350" cy="36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rgbClr val="0070C0"/>
                </a:solidFill>
              </a:rPr>
              <a:t>Tasa de crecimiento del PIB</a:t>
            </a:r>
            <a:endParaRPr lang="es-CO" dirty="0">
              <a:solidFill>
                <a:srgbClr val="0070C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868144" y="1891084"/>
            <a:ext cx="4254350" cy="36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rgbClr val="0070C0"/>
                </a:solidFill>
              </a:rPr>
              <a:t>En promedio (2014-2035):</a:t>
            </a:r>
            <a:endParaRPr lang="es-CO" dirty="0">
              <a:solidFill>
                <a:srgbClr val="0070C0"/>
              </a:solidFill>
            </a:endParaRPr>
          </a:p>
        </p:txBody>
      </p:sp>
      <p:graphicFrame>
        <p:nvGraphicFramePr>
          <p:cNvPr id="11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7008863"/>
              </p:ext>
            </p:extLst>
          </p:nvPr>
        </p:nvGraphicFramePr>
        <p:xfrm>
          <a:off x="467544" y="1808240"/>
          <a:ext cx="5153723" cy="3962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0864161"/>
              </p:ext>
            </p:extLst>
          </p:nvPr>
        </p:nvGraphicFramePr>
        <p:xfrm>
          <a:off x="5580112" y="2269048"/>
          <a:ext cx="3283561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7177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2650" y="0"/>
            <a:ext cx="9176650" cy="1143000"/>
          </a:xfrm>
        </p:spPr>
        <p:txBody>
          <a:bodyPr>
            <a:noAutofit/>
          </a:bodyPr>
          <a:lstStyle/>
          <a:p>
            <a:r>
              <a:rPr lang="es-CO" sz="2800" dirty="0" smtClean="0"/>
              <a:t>Los escenarios medio y bajo están asociados con </a:t>
            </a:r>
            <a:br>
              <a:rPr lang="es-CO" sz="2800" dirty="0" smtClean="0"/>
            </a:br>
            <a:r>
              <a:rPr lang="es-CO" sz="2800" dirty="0" smtClean="0"/>
              <a:t>una tasa de cambio mucho más depreciada</a:t>
            </a:r>
            <a:endParaRPr lang="es-CO" sz="28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2555776" y="6381328"/>
            <a:ext cx="575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Fuente: Modelo de Equilibrio General de Fedesarrollo.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2704315" y="1628800"/>
            <a:ext cx="3702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rgbClr val="0070C0"/>
                </a:solidFill>
              </a:rPr>
              <a:t>Tasa de cambio (pesos por dólar)</a:t>
            </a:r>
            <a:endParaRPr lang="es-CO" dirty="0">
              <a:solidFill>
                <a:srgbClr val="0070C0"/>
              </a:solidFill>
            </a:endParaRPr>
          </a:p>
        </p:txBody>
      </p:sp>
      <p:graphicFrame>
        <p:nvGraphicFramePr>
          <p:cNvPr id="6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6319535"/>
              </p:ext>
            </p:extLst>
          </p:nvPr>
        </p:nvGraphicFramePr>
        <p:xfrm>
          <a:off x="539552" y="2060848"/>
          <a:ext cx="806489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595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32650" y="0"/>
            <a:ext cx="9176650" cy="1143000"/>
          </a:xfrm>
        </p:spPr>
        <p:txBody>
          <a:bodyPr>
            <a:noAutofit/>
          </a:bodyPr>
          <a:lstStyle/>
          <a:p>
            <a:r>
              <a:rPr lang="es-CO" sz="2400" b="1" dirty="0"/>
              <a:t>L</a:t>
            </a:r>
            <a:r>
              <a:rPr lang="es-CO" sz="2400" b="1" dirty="0" smtClean="0"/>
              <a:t>o </a:t>
            </a:r>
            <a:r>
              <a:rPr lang="es-CO" sz="2400" b="1" dirty="0"/>
              <a:t>que </a:t>
            </a:r>
            <a:r>
              <a:rPr lang="es-CO" sz="2400" b="1" dirty="0" smtClean="0"/>
              <a:t>produciría </a:t>
            </a:r>
            <a:r>
              <a:rPr lang="es-CO" sz="2400" b="1" dirty="0"/>
              <a:t>una recomposición sectorial de la economía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2555776" y="6381328"/>
            <a:ext cx="575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Fuente: Modelo de Equilibrio General de Fedesarrollo.</a:t>
            </a:r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9546757"/>
              </p:ext>
            </p:extLst>
          </p:nvPr>
        </p:nvGraphicFramePr>
        <p:xfrm>
          <a:off x="152736" y="1822758"/>
          <a:ext cx="4401227" cy="3853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3434687"/>
              </p:ext>
            </p:extLst>
          </p:nvPr>
        </p:nvGraphicFramePr>
        <p:xfrm>
          <a:off x="4545334" y="1844824"/>
          <a:ext cx="4222469" cy="3858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2339752" y="1278077"/>
            <a:ext cx="5219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rgbClr val="0070C0"/>
                </a:solidFill>
              </a:rPr>
              <a:t>Tasas de crecimiento promedio (2014-2035)</a:t>
            </a:r>
            <a:endParaRPr lang="es-CO" dirty="0">
              <a:solidFill>
                <a:srgbClr val="0070C0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208773" y="163809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rgbClr val="0070C0"/>
                </a:solidFill>
              </a:rPr>
              <a:t>PIB Transable</a:t>
            </a:r>
            <a:endParaRPr lang="es-CO" dirty="0">
              <a:solidFill>
                <a:srgbClr val="0070C0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868144" y="1647409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solidFill>
                  <a:srgbClr val="0070C0"/>
                </a:solidFill>
              </a:rPr>
              <a:t>PIB No Transable</a:t>
            </a:r>
            <a:endParaRPr lang="es-CO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77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sz="4000" dirty="0" smtClean="0">
                <a:solidFill>
                  <a:schemeClr val="accent2">
                    <a:lumMod val="75000"/>
                  </a:schemeClr>
                </a:solidFill>
              </a:rPr>
              <a:t>Fuentes Internacionales</a:t>
            </a:r>
            <a:endParaRPr lang="es-CO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1 Subtítulo"/>
          <p:cNvSpPr>
            <a:spLocks noGrp="1"/>
          </p:cNvSpPr>
          <p:nvPr>
            <p:ph type="subTitle" idx="1"/>
          </p:nvPr>
        </p:nvSpPr>
        <p:spPr>
          <a:xfrm>
            <a:off x="-1" y="4204704"/>
            <a:ext cx="9147473" cy="2032607"/>
          </a:xfrm>
          <a:noFill/>
        </p:spPr>
        <p:txBody>
          <a:bodyPr anchor="ctr"/>
          <a:lstStyle/>
          <a:p>
            <a:r>
              <a:rPr lang="es-CO" sz="4400" dirty="0" smtClean="0">
                <a:solidFill>
                  <a:schemeClr val="bg1"/>
                </a:solidFill>
              </a:rPr>
              <a:t>I. Petróleo</a:t>
            </a:r>
            <a:endParaRPr lang="es-CO" sz="44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themarketmogul.com/wp-content/uploads/2014/03/energy-oil_rig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" y="0"/>
            <a:ext cx="9144000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7450435" y="6357937"/>
            <a:ext cx="1697038" cy="500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7" name="Picture 3" descr="PLANTILLA-UNO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0257"/>
          <a:stretch/>
        </p:blipFill>
        <p:spPr bwMode="auto">
          <a:xfrm>
            <a:off x="0" y="4221088"/>
            <a:ext cx="9144000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286391" y="4615681"/>
            <a:ext cx="84978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CO" sz="3200" b="1" dirty="0" smtClean="0">
                <a:solidFill>
                  <a:prstClr val="white"/>
                </a:solidFill>
                <a:latin typeface="Constantia"/>
              </a:rPr>
              <a:t>ESCENARIOS DE PRECIOS</a:t>
            </a:r>
            <a:endParaRPr lang="es-CO" sz="3200" b="1" dirty="0">
              <a:solidFill>
                <a:prstClr val="white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131081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2400" b="1" dirty="0" smtClean="0"/>
              <a:t>Y por último una recomposición del empleo sectorial, beneficiando en el Bajo sectores como Agricultura e Industria</a:t>
            </a:r>
            <a:endParaRPr lang="es-CO" sz="2400" b="1" dirty="0"/>
          </a:p>
        </p:txBody>
      </p:sp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9437433"/>
              </p:ext>
            </p:extLst>
          </p:nvPr>
        </p:nvGraphicFramePr>
        <p:xfrm>
          <a:off x="971600" y="2204864"/>
          <a:ext cx="720080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uadroTexto 9"/>
          <p:cNvSpPr txBox="1"/>
          <p:nvPr/>
        </p:nvSpPr>
        <p:spPr>
          <a:xfrm>
            <a:off x="2555776" y="6381328"/>
            <a:ext cx="575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/>
              <a:t>Fuente: Modelo de Equilibrio General de Fedesarrollo.</a:t>
            </a:r>
          </a:p>
        </p:txBody>
      </p:sp>
      <p:sp>
        <p:nvSpPr>
          <p:cNvPr id="6" name="CuadroTexto 7"/>
          <p:cNvSpPr txBox="1"/>
          <p:nvPr/>
        </p:nvSpPr>
        <p:spPr>
          <a:xfrm>
            <a:off x="2987824" y="1517884"/>
            <a:ext cx="4254350" cy="36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smtClean="0">
                <a:solidFill>
                  <a:srgbClr val="0070C0"/>
                </a:solidFill>
              </a:rPr>
              <a:t>Escenario Bajo – Escenario Alto</a:t>
            </a:r>
            <a:endParaRPr lang="es-CO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61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sz="4000" dirty="0" smtClean="0">
                <a:solidFill>
                  <a:schemeClr val="accent2">
                    <a:lumMod val="75000"/>
                  </a:schemeClr>
                </a:solidFill>
              </a:rPr>
              <a:t>Fuentes Internacionales</a:t>
            </a:r>
            <a:endParaRPr lang="es-CO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1 Subtítulo"/>
          <p:cNvSpPr>
            <a:spLocks noGrp="1"/>
          </p:cNvSpPr>
          <p:nvPr>
            <p:ph type="subTitle" idx="1"/>
          </p:nvPr>
        </p:nvSpPr>
        <p:spPr>
          <a:xfrm>
            <a:off x="-1" y="4204704"/>
            <a:ext cx="9147473" cy="2032607"/>
          </a:xfrm>
          <a:noFill/>
        </p:spPr>
        <p:txBody>
          <a:bodyPr anchor="ctr"/>
          <a:lstStyle/>
          <a:p>
            <a:r>
              <a:rPr lang="es-CO" sz="4400" dirty="0" smtClean="0">
                <a:solidFill>
                  <a:schemeClr val="bg1"/>
                </a:solidFill>
              </a:rPr>
              <a:t>I. Petróleo</a:t>
            </a:r>
            <a:endParaRPr lang="es-CO" sz="44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themarketmogul.com/wp-content/uploads/2014/03/energy-oil_rig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" y="0"/>
            <a:ext cx="9144000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7450435" y="6357937"/>
            <a:ext cx="1697038" cy="500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7" name="Picture 3" descr="PLANTILLA-UNO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0257"/>
          <a:stretch/>
        </p:blipFill>
        <p:spPr bwMode="auto">
          <a:xfrm>
            <a:off x="0" y="4221088"/>
            <a:ext cx="9144000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286391" y="4615681"/>
            <a:ext cx="84978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CO" sz="3200" b="1" dirty="0" smtClean="0">
                <a:solidFill>
                  <a:prstClr val="white"/>
                </a:solidFill>
                <a:latin typeface="Constantia"/>
              </a:rPr>
              <a:t>CONTRIBUCIÓN DE LAS REGALÍAS A LAS FINANZAS MUNICIPALES Y SUS EFECTOS REGIONALES</a:t>
            </a:r>
            <a:r>
              <a:rPr lang="es-CO" sz="3200" b="1" dirty="0">
                <a:solidFill>
                  <a:prstClr val="white"/>
                </a:solidFill>
                <a:latin typeface="Constantia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4704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Metodología</a:t>
            </a:r>
            <a:endParaRPr lang="es-C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484784"/>
                <a:ext cx="8229600" cy="468052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/>
                            </a:rPr>
                            <m:t>𝑅𝑒𝑔𝑎𝑙𝑖𝑎𝑠</m:t>
                          </m:r>
                        </m:e>
                        <m:sub>
                          <m:r>
                            <a:rPr lang="es-CO" b="0" i="1" smtClean="0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𝑑𝑝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𝑇𝑅𝑀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s-CO" dirty="0" smtClean="0"/>
              </a:p>
              <a:p>
                <a:pPr marL="0" indent="0">
                  <a:buNone/>
                </a:pPr>
                <a:r>
                  <a:rPr lang="en-US" dirty="0" err="1" smtClean="0"/>
                  <a:t>Donde</a:t>
                </a:r>
                <a:r>
                  <a:rPr lang="en-US" dirty="0" smtClean="0"/>
                  <a:t>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s-CO" dirty="0" smtClean="0"/>
                  <a:t> precio canasta por barril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𝑑𝑝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CO" dirty="0" smtClean="0"/>
                  <a:t>= deducible precio canasta (costos de dilución, transporte, descargue, refinación, etc.)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CO" dirty="0" smtClean="0"/>
                  <a:t>= producción total nacional anual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CO" dirty="0" smtClean="0"/>
                  <a:t> = porcentaje promedio de producción de liquidación (Ley 756/2002)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𝑇𝑅𝑀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CO" dirty="0" smtClean="0"/>
                  <a:t> = Tasa Representativa del Mercado</a:t>
                </a:r>
                <a:endParaRPr lang="es-CO" dirty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484784"/>
                <a:ext cx="8229600" cy="4680520"/>
              </a:xfrm>
              <a:blipFill rotWithShape="1">
                <a:blip r:embed="rId2"/>
                <a:stretch>
                  <a:fillRect l="-1185" r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5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Escenarios de Regalías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6581001"/>
            <a:ext cx="2018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Fuente: </a:t>
            </a:r>
            <a:r>
              <a:rPr lang="en-US" sz="1200" dirty="0" err="1" smtClean="0"/>
              <a:t>Cálculos</a:t>
            </a:r>
            <a:r>
              <a:rPr lang="en-US" sz="1200" dirty="0" smtClean="0"/>
              <a:t> </a:t>
            </a:r>
            <a:r>
              <a:rPr lang="en-US" sz="1200" dirty="0" err="1" smtClean="0"/>
              <a:t>Fedesarrollo</a:t>
            </a:r>
            <a:endParaRPr lang="es-CO" sz="1200" dirty="0"/>
          </a:p>
        </p:txBody>
      </p:sp>
      <p:graphicFrame>
        <p:nvGraphicFramePr>
          <p:cNvPr id="9" name="3 Gráfico"/>
          <p:cNvGraphicFramePr>
            <a:graphicFrameLocks noGrp="1"/>
          </p:cNvGraphicFramePr>
          <p:nvPr>
            <p:ph idx="1"/>
          </p:nvPr>
        </p:nvGraphicFramePr>
        <p:xfrm>
          <a:off x="468313" y="1268413"/>
          <a:ext cx="8229600" cy="4681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39979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Escenarios de Precio (Brent)</a:t>
            </a:r>
            <a:endParaRPr lang="es-CO" dirty="0"/>
          </a:p>
        </p:txBody>
      </p:sp>
      <p:graphicFrame>
        <p:nvGraphicFramePr>
          <p:cNvPr id="7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68313" y="1268413"/>
          <a:ext cx="8229600" cy="4681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58317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Escenarios de Producción</a:t>
            </a:r>
            <a:endParaRPr lang="es-CO" dirty="0"/>
          </a:p>
        </p:txBody>
      </p:sp>
      <p:sp>
        <p:nvSpPr>
          <p:cNvPr id="5" name="4 CuadroTexto"/>
          <p:cNvSpPr txBox="1"/>
          <p:nvPr/>
        </p:nvSpPr>
        <p:spPr>
          <a:xfrm>
            <a:off x="3707904" y="6581000"/>
            <a:ext cx="2018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Fuente: </a:t>
            </a:r>
            <a:r>
              <a:rPr lang="en-US" sz="1200" dirty="0" err="1" smtClean="0"/>
              <a:t>Cálculos</a:t>
            </a:r>
            <a:r>
              <a:rPr lang="en-US" sz="1200" dirty="0" smtClean="0"/>
              <a:t> </a:t>
            </a:r>
            <a:r>
              <a:rPr lang="en-US" sz="1200" dirty="0" err="1" smtClean="0"/>
              <a:t>Fedesarrollo</a:t>
            </a:r>
            <a:endParaRPr lang="es-CO" sz="1200" dirty="0"/>
          </a:p>
        </p:txBody>
      </p:sp>
      <p:graphicFrame>
        <p:nvGraphicFramePr>
          <p:cNvPr id="8" name="1 Gráfic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9585237"/>
              </p:ext>
            </p:extLst>
          </p:nvPr>
        </p:nvGraphicFramePr>
        <p:xfrm>
          <a:off x="395536" y="1484784"/>
          <a:ext cx="8229600" cy="4681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469803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Escenarios de Tasa de Cambio</a:t>
            </a:r>
            <a:endParaRPr lang="es-CO" dirty="0"/>
          </a:p>
        </p:txBody>
      </p:sp>
      <p:sp>
        <p:nvSpPr>
          <p:cNvPr id="5" name="4 CuadroTexto"/>
          <p:cNvSpPr txBox="1"/>
          <p:nvPr/>
        </p:nvSpPr>
        <p:spPr>
          <a:xfrm>
            <a:off x="0" y="6581001"/>
            <a:ext cx="2018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Fuente: </a:t>
            </a:r>
            <a:r>
              <a:rPr lang="en-US" sz="1200" dirty="0" err="1" smtClean="0"/>
              <a:t>Cálculos</a:t>
            </a:r>
            <a:r>
              <a:rPr lang="en-US" sz="1200" dirty="0" smtClean="0"/>
              <a:t> </a:t>
            </a:r>
            <a:r>
              <a:rPr lang="en-US" sz="1200" dirty="0" err="1" smtClean="0"/>
              <a:t>Fedesarrollo</a:t>
            </a:r>
            <a:endParaRPr lang="es-CO" sz="1200" dirty="0"/>
          </a:p>
        </p:txBody>
      </p:sp>
      <p:graphicFrame>
        <p:nvGraphicFramePr>
          <p:cNvPr id="7" name="1 Gráfico"/>
          <p:cNvGraphicFramePr>
            <a:graphicFrameLocks noGrp="1"/>
          </p:cNvGraphicFramePr>
          <p:nvPr>
            <p:ph idx="1"/>
          </p:nvPr>
        </p:nvGraphicFramePr>
        <p:xfrm>
          <a:off x="468313" y="1268413"/>
          <a:ext cx="8229600" cy="4681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310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8640960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05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Distribución</a:t>
            </a:r>
            <a:r>
              <a:rPr lang="en-US" dirty="0" smtClean="0"/>
              <a:t> del SGR (</a:t>
            </a:r>
            <a:r>
              <a:rPr lang="en-US" dirty="0" err="1" smtClean="0"/>
              <a:t>Escenario</a:t>
            </a:r>
            <a:r>
              <a:rPr lang="en-US" dirty="0" smtClean="0"/>
              <a:t> Medio)</a:t>
            </a:r>
            <a:endParaRPr lang="es-CO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8820472" cy="3095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1925998" y="6446461"/>
            <a:ext cx="7203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Fuente: </a:t>
            </a:r>
            <a:r>
              <a:rPr lang="en-US" sz="1200" dirty="0" err="1" smtClean="0"/>
              <a:t>Cálculos</a:t>
            </a:r>
            <a:r>
              <a:rPr lang="en-US" sz="1200" dirty="0" smtClean="0"/>
              <a:t> </a:t>
            </a:r>
            <a:r>
              <a:rPr lang="en-US" sz="1200" dirty="0" err="1" smtClean="0"/>
              <a:t>Fedesarrollo</a:t>
            </a:r>
            <a:endParaRPr lang="en-US" sz="1200" dirty="0" smtClean="0"/>
          </a:p>
          <a:p>
            <a:pPr algn="ctr"/>
            <a:r>
              <a:rPr lang="en-US" sz="1200" dirty="0" smtClean="0"/>
              <a:t>* Se </a:t>
            </a:r>
            <a:r>
              <a:rPr lang="en-US" sz="1200" dirty="0" err="1" smtClean="0"/>
              <a:t>supone</a:t>
            </a:r>
            <a:r>
              <a:rPr lang="en-US" sz="1200" dirty="0" smtClean="0"/>
              <a:t> para </a:t>
            </a:r>
            <a:r>
              <a:rPr lang="en-US" sz="1200" dirty="0" err="1" smtClean="0"/>
              <a:t>todos</a:t>
            </a:r>
            <a:r>
              <a:rPr lang="en-US" sz="1200" dirty="0" smtClean="0"/>
              <a:t> los </a:t>
            </a:r>
            <a:r>
              <a:rPr lang="en-US" sz="1200" dirty="0" err="1" smtClean="0"/>
              <a:t>años</a:t>
            </a:r>
            <a:r>
              <a:rPr lang="en-US" sz="1200" dirty="0" smtClean="0"/>
              <a:t> un </a:t>
            </a:r>
            <a:r>
              <a:rPr lang="en-US" sz="1200" dirty="0" err="1" smtClean="0"/>
              <a:t>porcentaje</a:t>
            </a:r>
            <a:r>
              <a:rPr lang="en-US" sz="1200" dirty="0" smtClean="0"/>
              <a:t> del 20% para el </a:t>
            </a:r>
            <a:r>
              <a:rPr lang="en-US" sz="1200" dirty="0" err="1" smtClean="0"/>
              <a:t>Fondo</a:t>
            </a:r>
            <a:r>
              <a:rPr lang="en-US" sz="1200" dirty="0" smtClean="0"/>
              <a:t> de </a:t>
            </a:r>
            <a:r>
              <a:rPr lang="en-US" sz="1200" dirty="0" err="1" smtClean="0"/>
              <a:t>Ahorro</a:t>
            </a:r>
            <a:r>
              <a:rPr lang="en-US" sz="1200" dirty="0" smtClean="0"/>
              <a:t> y </a:t>
            </a:r>
            <a:r>
              <a:rPr lang="en-US" sz="1200" dirty="0" err="1" smtClean="0"/>
              <a:t>Estabilización</a:t>
            </a:r>
            <a:r>
              <a:rPr lang="en-US" sz="1200" dirty="0" smtClean="0"/>
              <a:t> (FAE)</a:t>
            </a: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196326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sz="4000" dirty="0" smtClean="0">
                <a:solidFill>
                  <a:schemeClr val="accent2">
                    <a:lumMod val="75000"/>
                  </a:schemeClr>
                </a:solidFill>
              </a:rPr>
              <a:t>Fuentes Internacionales</a:t>
            </a:r>
            <a:endParaRPr lang="es-CO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1 Subtítulo"/>
          <p:cNvSpPr>
            <a:spLocks noGrp="1"/>
          </p:cNvSpPr>
          <p:nvPr>
            <p:ph type="subTitle" idx="1"/>
          </p:nvPr>
        </p:nvSpPr>
        <p:spPr>
          <a:xfrm>
            <a:off x="-1" y="4204704"/>
            <a:ext cx="9147473" cy="2032607"/>
          </a:xfrm>
          <a:noFill/>
        </p:spPr>
        <p:txBody>
          <a:bodyPr anchor="ctr"/>
          <a:lstStyle/>
          <a:p>
            <a:r>
              <a:rPr lang="es-CO" sz="4400" dirty="0" smtClean="0">
                <a:solidFill>
                  <a:schemeClr val="bg1"/>
                </a:solidFill>
              </a:rPr>
              <a:t>I. Petróleo</a:t>
            </a:r>
            <a:endParaRPr lang="es-CO" sz="44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themarketmogul.com/wp-content/uploads/2014/03/energy-oil_rig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" y="0"/>
            <a:ext cx="9144000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7450435" y="6357937"/>
            <a:ext cx="1697038" cy="500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7" name="Picture 3" descr="PLANTILLA-UNO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0257"/>
          <a:stretch/>
        </p:blipFill>
        <p:spPr bwMode="auto">
          <a:xfrm>
            <a:off x="0" y="4221088"/>
            <a:ext cx="9144000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286391" y="4615681"/>
            <a:ext cx="84978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s-CO" sz="3200" b="1" dirty="0" smtClean="0">
                <a:solidFill>
                  <a:prstClr val="white"/>
                </a:solidFill>
                <a:latin typeface="Constantia"/>
              </a:rPr>
              <a:t>RECOMENDACIONES DE POLÍTICA</a:t>
            </a:r>
            <a:r>
              <a:rPr lang="es-CO" sz="3200" b="1" dirty="0">
                <a:solidFill>
                  <a:prstClr val="white"/>
                </a:solidFill>
                <a:latin typeface="Constantia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8247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Escenarios</a:t>
            </a:r>
            <a:r>
              <a:rPr lang="en-US" dirty="0"/>
              <a:t> de </a:t>
            </a:r>
            <a:r>
              <a:rPr lang="en-US" dirty="0" err="1"/>
              <a:t>Fedesarrollo</a:t>
            </a:r>
            <a:endParaRPr lang="en-US" dirty="0"/>
          </a:p>
        </p:txBody>
      </p:sp>
      <p:sp>
        <p:nvSpPr>
          <p:cNvPr id="4" name="2 Marcador de contenido"/>
          <p:cNvSpPr txBox="1"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s-ES_tradnl" sz="2800" kern="0" dirty="0" smtClean="0">
                <a:solidFill>
                  <a:prstClr val="black"/>
                </a:solidFill>
              </a:rPr>
              <a:t>Tienen en cuenta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ES_tradnl" sz="2000" kern="0" dirty="0" smtClean="0">
              <a:solidFill>
                <a:prstClr val="black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_tradnl" sz="2000" kern="0" dirty="0" smtClean="0">
                <a:solidFill>
                  <a:prstClr val="black"/>
                </a:solidFill>
              </a:rPr>
              <a:t>Principales proyecciones internacionales: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es-ES_tradnl" sz="1800" kern="0" dirty="0" smtClean="0">
              <a:solidFill>
                <a:prstClr val="black"/>
              </a:solidFill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s-ES_tradnl" sz="1800" kern="0" dirty="0" smtClean="0">
                <a:solidFill>
                  <a:prstClr val="black"/>
                </a:solidFill>
              </a:rPr>
              <a:t>EIA (</a:t>
            </a:r>
            <a:r>
              <a:rPr lang="es-ES_tradnl" sz="1800" kern="0" dirty="0" err="1" smtClean="0">
                <a:solidFill>
                  <a:prstClr val="black"/>
                </a:solidFill>
              </a:rPr>
              <a:t>Energy</a:t>
            </a:r>
            <a:r>
              <a:rPr lang="es-ES_tradnl" sz="1800" kern="0" dirty="0" smtClean="0">
                <a:solidFill>
                  <a:prstClr val="black"/>
                </a:solidFill>
              </a:rPr>
              <a:t> </a:t>
            </a:r>
            <a:r>
              <a:rPr lang="es-ES_tradnl" sz="1800" kern="0" dirty="0" err="1" smtClean="0">
                <a:solidFill>
                  <a:prstClr val="black"/>
                </a:solidFill>
              </a:rPr>
              <a:t>Information</a:t>
            </a:r>
            <a:r>
              <a:rPr lang="es-ES_tradnl" sz="1800" kern="0" dirty="0" smtClean="0">
                <a:solidFill>
                  <a:prstClr val="black"/>
                </a:solidFill>
              </a:rPr>
              <a:t> </a:t>
            </a:r>
            <a:r>
              <a:rPr lang="es-ES_tradnl" sz="1800" kern="0" dirty="0" err="1" smtClean="0">
                <a:solidFill>
                  <a:prstClr val="black"/>
                </a:solidFill>
              </a:rPr>
              <a:t>Administration</a:t>
            </a:r>
            <a:r>
              <a:rPr lang="es-ES_tradnl" sz="1800" kern="0" dirty="0" smtClean="0">
                <a:solidFill>
                  <a:prstClr val="black"/>
                </a:solidFill>
              </a:rPr>
              <a:t>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s-ES_tradnl" sz="1800" kern="0" dirty="0" smtClean="0">
                <a:solidFill>
                  <a:prstClr val="black"/>
                </a:solidFill>
              </a:rPr>
              <a:t>IEA (International </a:t>
            </a:r>
            <a:r>
              <a:rPr lang="es-ES_tradnl" sz="1800" kern="0" dirty="0" err="1" smtClean="0">
                <a:solidFill>
                  <a:prstClr val="black"/>
                </a:solidFill>
              </a:rPr>
              <a:t>Energy</a:t>
            </a:r>
            <a:r>
              <a:rPr lang="es-ES_tradnl" sz="1800" kern="0" dirty="0" smtClean="0">
                <a:solidFill>
                  <a:prstClr val="black"/>
                </a:solidFill>
              </a:rPr>
              <a:t> Agency, OCDE)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s-ES_tradnl" sz="1800" kern="0" dirty="0" smtClean="0">
                <a:solidFill>
                  <a:prstClr val="black"/>
                </a:solidFill>
              </a:rPr>
              <a:t>Otros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ES_tradnl" sz="2000" kern="0" dirty="0" smtClean="0">
              <a:solidFill>
                <a:prstClr val="black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_tradnl" sz="2000" kern="0" dirty="0" smtClean="0">
                <a:solidFill>
                  <a:prstClr val="black"/>
                </a:solidFill>
              </a:rPr>
              <a:t>Cambios recientes en el mercado y su potencial efecto de mediano plazo</a:t>
            </a:r>
          </a:p>
          <a:p>
            <a:pPr algn="l"/>
            <a:endParaRPr lang="es-ES_tradnl" sz="1800" kern="0" dirty="0">
              <a:solidFill>
                <a:prstClr val="black"/>
              </a:solidFill>
            </a:endParaRPr>
          </a:p>
          <a:p>
            <a:pPr marL="800100" lvl="1" indent="-342900" algn="l">
              <a:buFont typeface="Wingdings" panose="05000000000000000000" pitchFamily="2" charset="2"/>
              <a:buChar char="ü"/>
            </a:pPr>
            <a:endParaRPr lang="es-ES_tradnl" sz="1800" kern="0" dirty="0" smtClean="0">
              <a:solidFill>
                <a:prstClr val="black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s-ES_tradnl" sz="2400" kern="0" dirty="0" smtClean="0">
              <a:solidFill>
                <a:prstClr val="black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s-ES_tradnl" sz="24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3311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Recomendación para el mejoramiento de las condiciones de producción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O" dirty="0" smtClean="0"/>
              <a:t>Promover políticas que hagan atractiva la inversión petrolera en Colombia dado contexto internacional actual. </a:t>
            </a:r>
          </a:p>
          <a:p>
            <a:endParaRPr lang="es-CO" dirty="0" smtClean="0"/>
          </a:p>
          <a:p>
            <a:pPr lvl="1"/>
            <a:r>
              <a:rPr lang="es-CO" dirty="0" smtClean="0"/>
              <a:t>Procesos más eficientes de licencias </a:t>
            </a:r>
            <a:r>
              <a:rPr lang="es-CO" dirty="0"/>
              <a:t>a</a:t>
            </a:r>
            <a:r>
              <a:rPr lang="es-CO" dirty="0" smtClean="0"/>
              <a:t>mbientales</a:t>
            </a:r>
          </a:p>
          <a:p>
            <a:pPr lvl="1"/>
            <a:r>
              <a:rPr lang="es-CO" dirty="0" smtClean="0"/>
              <a:t>Reforzar la seguridad en zonas petroleras</a:t>
            </a:r>
          </a:p>
          <a:p>
            <a:pPr lvl="1"/>
            <a:r>
              <a:rPr lang="es-CO" dirty="0" smtClean="0"/>
              <a:t>Promover el acercamiento entre comunidades y compañías </a:t>
            </a:r>
          </a:p>
          <a:p>
            <a:pPr lvl="1"/>
            <a:r>
              <a:rPr lang="es-CO" dirty="0" smtClean="0"/>
              <a:t>Evitar futuros incrementos del </a:t>
            </a:r>
            <a:r>
              <a:rPr lang="es-CO" i="1" dirty="0" err="1" smtClean="0"/>
              <a:t>Government</a:t>
            </a:r>
            <a:r>
              <a:rPr lang="es-CO" i="1" dirty="0" smtClean="0"/>
              <a:t> </a:t>
            </a:r>
            <a:r>
              <a:rPr lang="es-CO" i="1" dirty="0" err="1" smtClean="0"/>
              <a:t>Take</a:t>
            </a:r>
            <a:r>
              <a:rPr lang="es-CO" i="1" dirty="0" smtClean="0"/>
              <a:t>.</a:t>
            </a:r>
            <a:endParaRPr lang="es-CO" dirty="0" smtClean="0"/>
          </a:p>
          <a:p>
            <a:pPr lvl="1"/>
            <a:r>
              <a:rPr lang="es-CO" dirty="0" smtClean="0"/>
              <a:t>Lograr </a:t>
            </a:r>
            <a:r>
              <a:rPr lang="es-CO" dirty="0"/>
              <a:t>un balance entre las necesidades de financiación del presupuesto nacional y las necesidades de </a:t>
            </a:r>
            <a:r>
              <a:rPr lang="es-CO" dirty="0" smtClean="0"/>
              <a:t>Ecopetrol para </a:t>
            </a:r>
            <a:r>
              <a:rPr lang="es-CO" dirty="0"/>
              <a:t>hacerle frente a la coyuntura actual del sector</a:t>
            </a:r>
            <a:r>
              <a:rPr lang="es-CO" dirty="0" smtClean="0"/>
              <a:t>.</a:t>
            </a:r>
          </a:p>
          <a:p>
            <a:pPr lvl="1"/>
            <a:r>
              <a:rPr lang="es-CO" dirty="0" smtClean="0"/>
              <a:t>Promoción de la exploración Offshore y no convencionales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3777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2800" dirty="0"/>
              <a:t>Recomendaciones relacionadas con la transformación productiva y la  política macroeconómica.</a:t>
            </a:r>
            <a:endParaRPr lang="en-US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I</a:t>
            </a:r>
            <a:r>
              <a:rPr lang="es-CO" dirty="0" smtClean="0"/>
              <a:t>mpulsar </a:t>
            </a:r>
            <a:r>
              <a:rPr lang="es-CO" dirty="0"/>
              <a:t>la agenda de la transformación productiva en </a:t>
            </a:r>
            <a:r>
              <a:rPr lang="es-CO" dirty="0" smtClean="0"/>
              <a:t>Colombia</a:t>
            </a:r>
          </a:p>
          <a:p>
            <a:pPr lvl="1"/>
            <a:r>
              <a:rPr lang="es-CO" dirty="0" smtClean="0"/>
              <a:t>Reducir </a:t>
            </a:r>
            <a:r>
              <a:rPr lang="es-CO" dirty="0"/>
              <a:t>la dependencia de las exportaciones del petróleo y de la minería y aumentar el dinamismo de las exportaciones industriales y agrícolas no </a:t>
            </a:r>
            <a:r>
              <a:rPr lang="es-CO" dirty="0" smtClean="0"/>
              <a:t>tradicionales.</a:t>
            </a:r>
            <a:endParaRPr lang="es-CO" dirty="0"/>
          </a:p>
          <a:p>
            <a:r>
              <a:rPr lang="es-CO" dirty="0"/>
              <a:t>R</a:t>
            </a:r>
            <a:r>
              <a:rPr lang="es-CO" dirty="0" smtClean="0"/>
              <a:t>eforzar </a:t>
            </a:r>
            <a:r>
              <a:rPr lang="es-CO" dirty="0"/>
              <a:t>las estrategias macroeconómicas que contribuyan a suavizar esos ciclos y que faciliten la adopción de políticas </a:t>
            </a:r>
            <a:r>
              <a:rPr lang="es-CO" dirty="0" err="1" smtClean="0"/>
              <a:t>contracíclicas</a:t>
            </a:r>
            <a:endParaRPr lang="es-CO" dirty="0" smtClean="0"/>
          </a:p>
          <a:p>
            <a:pPr lvl="1"/>
            <a:r>
              <a:rPr lang="es-CO" dirty="0"/>
              <a:t>F</a:t>
            </a:r>
            <a:r>
              <a:rPr lang="es-CO" dirty="0" smtClean="0"/>
              <a:t>lexibilidad cambiaria y Ley </a:t>
            </a:r>
            <a:r>
              <a:rPr lang="es-CO" dirty="0"/>
              <a:t>de Regla Fiscal</a:t>
            </a:r>
            <a:r>
              <a:rPr lang="es-CO" dirty="0" smtClean="0"/>
              <a:t>.</a:t>
            </a:r>
          </a:p>
          <a:p>
            <a:r>
              <a:rPr lang="es-CO" dirty="0"/>
              <a:t>M</a:t>
            </a:r>
            <a:r>
              <a:rPr lang="es-CO" dirty="0" smtClean="0"/>
              <a:t>ejorar </a:t>
            </a:r>
            <a:r>
              <a:rPr lang="es-CO" dirty="0"/>
              <a:t>la calidad del gasto </a:t>
            </a:r>
            <a:r>
              <a:rPr lang="es-CO" dirty="0" smtClean="0"/>
              <a:t>público</a:t>
            </a:r>
          </a:p>
          <a:p>
            <a:pPr lvl="1"/>
            <a:r>
              <a:rPr lang="es-CO" dirty="0"/>
              <a:t>A</a:t>
            </a:r>
            <a:r>
              <a:rPr lang="es-CO" dirty="0" smtClean="0"/>
              <a:t>umentar </a:t>
            </a:r>
            <a:r>
              <a:rPr lang="es-CO" dirty="0"/>
              <a:t>el peso del componente técnico que debería tener el proceso de decisión sobre la inversión </a:t>
            </a:r>
            <a:r>
              <a:rPr lang="es-CO" dirty="0" smtClean="0"/>
              <a:t>pública</a:t>
            </a:r>
          </a:p>
          <a:p>
            <a:pPr lvl="1"/>
            <a:r>
              <a:rPr lang="es-CO" dirty="0"/>
              <a:t>M</a:t>
            </a:r>
            <a:r>
              <a:rPr lang="es-CO" dirty="0" smtClean="0"/>
              <a:t>ejoramiento </a:t>
            </a:r>
            <a:r>
              <a:rPr lang="es-CO" dirty="0"/>
              <a:t>en la calidad de la gestión del </a:t>
            </a:r>
            <a:r>
              <a:rPr lang="es-CO" dirty="0" smtClean="0"/>
              <a:t>Estado.</a:t>
            </a:r>
            <a:endParaRPr lang="en-US" dirty="0"/>
          </a:p>
          <a:p>
            <a:pPr lvl="1"/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7129943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52128"/>
          </a:xfrm>
        </p:spPr>
        <p:txBody>
          <a:bodyPr/>
          <a:lstStyle/>
          <a:p>
            <a:r>
              <a:rPr lang="es-CO" dirty="0"/>
              <a:t>Recomendaciones </a:t>
            </a:r>
            <a:r>
              <a:rPr lang="es-CO" dirty="0" smtClean="0"/>
              <a:t>regalías </a:t>
            </a:r>
            <a:r>
              <a:rPr lang="es-CO" dirty="0"/>
              <a:t>y finanzas territoriales</a:t>
            </a:r>
            <a:endParaRPr lang="es-CO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93046"/>
            <a:ext cx="8229600" cy="5304306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s-CO" sz="2000" dirty="0"/>
              <a:t>La reducción prevista en las regalías petroleras para los próximos años implica varios ajustes a nivel de las finanzas territoriales y del </a:t>
            </a:r>
            <a:r>
              <a:rPr lang="es-CO" sz="2000" dirty="0" smtClean="0"/>
              <a:t>funcionamiento </a:t>
            </a:r>
            <a:r>
              <a:rPr lang="es-CO" sz="2000" dirty="0"/>
              <a:t>del Sistema General de </a:t>
            </a:r>
            <a:r>
              <a:rPr lang="es-CO" sz="2000" dirty="0" smtClean="0"/>
              <a:t>Regalías</a:t>
            </a:r>
          </a:p>
          <a:p>
            <a:pPr lvl="1">
              <a:spcAft>
                <a:spcPts val="600"/>
              </a:spcAft>
            </a:pPr>
            <a:r>
              <a:rPr lang="es-CO" sz="2000" dirty="0" smtClean="0"/>
              <a:t>Probablemente se van a hacer efectivos los mecanismos </a:t>
            </a:r>
            <a:r>
              <a:rPr lang="es-CO" sz="2000" dirty="0"/>
              <a:t>compensatorios para los departamentos y municipios productores </a:t>
            </a:r>
            <a:r>
              <a:rPr lang="es-CO" sz="2000" dirty="0" smtClean="0"/>
              <a:t>(Parágrafo </a:t>
            </a:r>
            <a:r>
              <a:rPr lang="es-CO" sz="2000" dirty="0"/>
              <a:t>2 transitorio del </a:t>
            </a:r>
            <a:r>
              <a:rPr lang="es-CO" sz="2000" dirty="0" smtClean="0"/>
              <a:t>A. L. 005/2012).</a:t>
            </a:r>
          </a:p>
          <a:p>
            <a:pPr lvl="1"/>
            <a:r>
              <a:rPr lang="es-CO" sz="2000" dirty="0" smtClean="0"/>
              <a:t>Decisión sobre tasa de ahorro / desahorro del Fondo de Ahorro y Estabilización. Se debe tener en cuenta que el choque no es de corto plazo, sino que hay una tendencia decreciente para los próximos 10 años (especialmente en escenarios medio y bajo).</a:t>
            </a:r>
            <a:endParaRPr lang="es-CO" sz="2000" dirty="0"/>
          </a:p>
          <a:p>
            <a:endParaRPr lang="es-CO" sz="1600" dirty="0" smtClean="0"/>
          </a:p>
          <a:p>
            <a:pPr>
              <a:spcAft>
                <a:spcPts val="600"/>
              </a:spcAft>
              <a:buFont typeface="Calibri" panose="020F0502020204030204" pitchFamily="34" charset="0"/>
              <a:buChar char="→"/>
            </a:pPr>
            <a:r>
              <a:rPr lang="es-CO" sz="2000" i="1" dirty="0" smtClean="0"/>
              <a:t>Es necesario </a:t>
            </a:r>
            <a:r>
              <a:rPr lang="es-CO" sz="2000" i="1" dirty="0"/>
              <a:t>acomodar una reducción gradual, pero sostenida de los gastos de inversión financiados con regalías, y/o </a:t>
            </a:r>
            <a:r>
              <a:rPr lang="es-CO" sz="2000" i="1" dirty="0" smtClean="0"/>
              <a:t>buscar </a:t>
            </a:r>
            <a:r>
              <a:rPr lang="es-CO" sz="2000" i="1" dirty="0"/>
              <a:t>una fuente alternativa de financiación. </a:t>
            </a:r>
          </a:p>
          <a:p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37742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sz="3200" dirty="0">
              <a:latin typeface="+mj-lt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Picture 3" descr="PLANTILLA-U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39750" y="4724400"/>
            <a:ext cx="1697038" cy="500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322262" y="2708920"/>
            <a:ext cx="84978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s-CO" sz="2800" b="1" dirty="0" smtClean="0">
                <a:solidFill>
                  <a:schemeClr val="bg1"/>
                </a:solidFill>
                <a:latin typeface="Calibri" pitchFamily="34" charset="0"/>
              </a:rPr>
              <a:t>GRACIAS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42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16" y="116632"/>
            <a:ext cx="8229600" cy="1143000"/>
          </a:xfrm>
        </p:spPr>
        <p:txBody>
          <a:bodyPr>
            <a:noAutofit/>
          </a:bodyPr>
          <a:lstStyle/>
          <a:p>
            <a:r>
              <a:rPr lang="es-CO" sz="2400" dirty="0">
                <a:solidFill>
                  <a:srgbClr val="5D96D5"/>
                </a:solidFill>
                <a:ea typeface="Tahoma" panose="020B0604030504040204" pitchFamily="34" charset="0"/>
                <a:cs typeface="Tahoma" panose="020B0604030504040204" pitchFamily="34" charset="0"/>
              </a:rPr>
              <a:t>Desde mediados de junio, caída significativa en el precio del petróleo</a:t>
            </a:r>
            <a:br>
              <a:rPr lang="es-CO" sz="2400" dirty="0">
                <a:solidFill>
                  <a:srgbClr val="5D96D5"/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CO" sz="1600" dirty="0">
                <a:solidFill>
                  <a:srgbClr val="5D96D5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Caída se pronunció en octubre, con fuertes implicaciones para las perspectivas fiscales y externas de Colombia</a:t>
            </a:r>
            <a:r>
              <a:rPr lang="es-CO" sz="1800" dirty="0">
                <a:solidFill>
                  <a:srgbClr val="5D96D5"/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s-CO" sz="1800" dirty="0">
                <a:solidFill>
                  <a:srgbClr val="5D96D5"/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s-CO" sz="1800" dirty="0">
              <a:solidFill>
                <a:srgbClr val="5D96D5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36407" y="6237312"/>
            <a:ext cx="5328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CO" sz="12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Fuente: U.S. </a:t>
            </a:r>
            <a:r>
              <a:rPr lang="es-CO" sz="1200" dirty="0" err="1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</a:t>
            </a:r>
            <a:r>
              <a:rPr lang="es-CO" sz="12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1200" dirty="0" err="1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Information</a:t>
            </a:r>
            <a:r>
              <a:rPr lang="es-CO" sz="12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O" sz="1200" dirty="0" err="1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Aministration</a:t>
            </a:r>
            <a:r>
              <a:rPr lang="es-CO" sz="12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(EIA).</a:t>
            </a:r>
            <a:endParaRPr lang="es-CO" sz="12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71238" y="6253858"/>
            <a:ext cx="1172762" cy="520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7 CuadroTexto"/>
          <p:cNvSpPr txBox="1"/>
          <p:nvPr/>
        </p:nvSpPr>
        <p:spPr>
          <a:xfrm>
            <a:off x="2257159" y="1490963"/>
            <a:ext cx="4464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CO" sz="16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Evolución precio del petróleo</a:t>
            </a:r>
            <a:endParaRPr lang="es-CO" sz="1600" b="1" i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2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1618634"/>
              </p:ext>
            </p:extLst>
          </p:nvPr>
        </p:nvGraphicFramePr>
        <p:xfrm>
          <a:off x="436408" y="1829517"/>
          <a:ext cx="8456072" cy="4340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Conector recto de flecha 6"/>
          <p:cNvCxnSpPr/>
          <p:nvPr/>
        </p:nvCxnSpPr>
        <p:spPr>
          <a:xfrm>
            <a:off x="6516215" y="1918463"/>
            <a:ext cx="2232249" cy="2086601"/>
          </a:xfrm>
          <a:prstGeom prst="straightConnector1">
            <a:avLst/>
          </a:prstGeom>
          <a:ln w="19050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>
            <a:off x="6516216" y="3024003"/>
            <a:ext cx="2160240" cy="2061181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6638945" y="4389346"/>
            <a:ext cx="119776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ES" sz="2400" dirty="0" smtClean="0">
                <a:ln w="0">
                  <a:noFill/>
                </a:ln>
                <a:solidFill>
                  <a:srgbClr val="002060"/>
                </a:solidFill>
                <a:latin typeface="Calibri"/>
                <a:ea typeface="+mn-ea"/>
              </a:rPr>
              <a:t>-37,35%</a:t>
            </a:r>
            <a:endParaRPr lang="es-ES" sz="2400" dirty="0">
              <a:ln w="0">
                <a:noFill/>
              </a:ln>
              <a:solidFill>
                <a:srgbClr val="002060"/>
              </a:solidFill>
              <a:latin typeface="Calibri"/>
              <a:ea typeface="+mn-ea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7568642" y="2272675"/>
            <a:ext cx="119776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s-ES" sz="2400" dirty="0" smtClean="0">
                <a:ln w="0">
                  <a:noFill/>
                </a:ln>
                <a:solidFill>
                  <a:srgbClr val="008000"/>
                </a:solidFill>
                <a:latin typeface="Calibri"/>
                <a:ea typeface="+mn-ea"/>
              </a:rPr>
              <a:t>-39,00%</a:t>
            </a:r>
            <a:endParaRPr lang="es-ES" sz="2400" dirty="0">
              <a:ln w="0">
                <a:noFill/>
              </a:ln>
              <a:solidFill>
                <a:srgbClr val="008000"/>
              </a:solidFill>
              <a:latin typeface="Calibri"/>
              <a:ea typeface="+mn-ea"/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7603604" y="2127844"/>
            <a:ext cx="1134068" cy="75132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19" name="Elipse 18"/>
          <p:cNvSpPr/>
          <p:nvPr/>
        </p:nvSpPr>
        <p:spPr>
          <a:xfrm>
            <a:off x="6676498" y="4244514"/>
            <a:ext cx="1134068" cy="75132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60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002060"/>
                </a:solidFill>
              </a:rPr>
              <a:t>Cambios en el Corto y Mediano Plazo</a:t>
            </a:r>
            <a:endParaRPr lang="es-ES_tradnl" dirty="0">
              <a:solidFill>
                <a:srgbClr val="002060"/>
              </a:solidFill>
            </a:endParaRPr>
          </a:p>
        </p:txBody>
      </p:sp>
      <p:pic>
        <p:nvPicPr>
          <p:cNvPr id="14" name="Marcador de contenido 1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1520" y="1196753"/>
            <a:ext cx="8640960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47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 smtClean="0">
                <a:solidFill>
                  <a:srgbClr val="002060"/>
                </a:solidFill>
              </a:rPr>
              <a:t>Precios </a:t>
            </a:r>
            <a:r>
              <a:rPr lang="es-ES" sz="2800" b="1" i="1" dirty="0" err="1" smtClean="0">
                <a:solidFill>
                  <a:srgbClr val="002060"/>
                </a:solidFill>
              </a:rPr>
              <a:t>Breakeven</a:t>
            </a:r>
            <a:r>
              <a:rPr lang="es-ES" sz="2800" b="1" i="1" dirty="0" smtClean="0">
                <a:solidFill>
                  <a:srgbClr val="002060"/>
                </a:solidFill>
              </a:rPr>
              <a:t> </a:t>
            </a:r>
            <a:r>
              <a:rPr lang="es-ES" sz="2800" b="1" dirty="0" smtClean="0">
                <a:solidFill>
                  <a:srgbClr val="002060"/>
                </a:solidFill>
              </a:rPr>
              <a:t>en EE.UU</a:t>
            </a:r>
            <a:br>
              <a:rPr lang="es-ES" sz="2800" b="1" dirty="0" smtClean="0">
                <a:solidFill>
                  <a:srgbClr val="002060"/>
                </a:solidFill>
              </a:rPr>
            </a:br>
            <a:r>
              <a:rPr lang="es-ES" sz="1600" dirty="0" smtClean="0">
                <a:solidFill>
                  <a:srgbClr val="002060"/>
                </a:solidFill>
              </a:rPr>
              <a:t>Según Cuenca de Esquisto</a:t>
            </a:r>
            <a:endParaRPr lang="es-ES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1707213"/>
              </p:ext>
            </p:extLst>
          </p:nvPr>
        </p:nvGraphicFramePr>
        <p:xfrm>
          <a:off x="0" y="1052736"/>
          <a:ext cx="9144000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657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002060"/>
                </a:solidFill>
              </a:rPr>
              <a:t>Escenarios de Fedesarrollo</a:t>
            </a:r>
            <a:endParaRPr lang="es-ES_tradnl" dirty="0">
              <a:solidFill>
                <a:srgbClr val="002060"/>
              </a:solidFill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2958841"/>
              </p:ext>
            </p:extLst>
          </p:nvPr>
        </p:nvGraphicFramePr>
        <p:xfrm>
          <a:off x="0" y="1124744"/>
          <a:ext cx="914400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5338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Escenarios de Fedesarrollo (cont.)</a:t>
            </a:r>
            <a:endParaRPr lang="es-ES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8555828"/>
              </p:ext>
            </p:extLst>
          </p:nvPr>
        </p:nvGraphicFramePr>
        <p:xfrm>
          <a:off x="251520" y="1270450"/>
          <a:ext cx="8640960" cy="5040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4878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 presentación Fedesarroll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lantilla presentación Fedesarroll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E08539C2-56DC-4DB7-A23F-BB3CBEDAB73E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Plantilla presentación Fedesarrollo</Template>
  <TotalTime>4735</TotalTime>
  <Words>1710</Words>
  <Application>Microsoft Office PowerPoint</Application>
  <PresentationFormat>Presentación en pantalla (4:3)</PresentationFormat>
  <Paragraphs>283</Paragraphs>
  <Slides>43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43</vt:i4>
      </vt:variant>
    </vt:vector>
  </HeadingPairs>
  <TitlesOfParts>
    <vt:vector size="53" baseType="lpstr">
      <vt:lpstr>ＭＳ Ｐゴシック</vt:lpstr>
      <vt:lpstr>Arial</vt:lpstr>
      <vt:lpstr>Arial (Títulos)</vt:lpstr>
      <vt:lpstr>Calibri</vt:lpstr>
      <vt:lpstr>Cambria Math</vt:lpstr>
      <vt:lpstr>Constantia</vt:lpstr>
      <vt:lpstr>Tahoma</vt:lpstr>
      <vt:lpstr>Wingdings</vt:lpstr>
      <vt:lpstr>Plantilla presentación Fedesarrollo</vt:lpstr>
      <vt:lpstr>1_Plantilla presentación Fedesarrollo</vt:lpstr>
      <vt:lpstr>Presentación de PowerPoint</vt:lpstr>
      <vt:lpstr>Contenido</vt:lpstr>
      <vt:lpstr>Fuentes Internacionales</vt:lpstr>
      <vt:lpstr>Escenarios de Fedesarrollo</vt:lpstr>
      <vt:lpstr>Desde mediados de junio, caída significativa en el precio del petróleo Caída se pronunció en octubre, con fuertes implicaciones para las perspectivas fiscales y externas de Colombia </vt:lpstr>
      <vt:lpstr>Cambios en el Corto y Mediano Plazo</vt:lpstr>
      <vt:lpstr>Precios Breakeven en EE.UU Según Cuenca de Esquisto</vt:lpstr>
      <vt:lpstr>Escenarios de Fedesarrollo</vt:lpstr>
      <vt:lpstr>Escenarios de Fedesarrollo (cont.)</vt:lpstr>
      <vt:lpstr>Fuentes Internacionales</vt:lpstr>
      <vt:lpstr>¿Cómo se construyeron los escenarios de abastecimiento de petróleo y gas?</vt:lpstr>
      <vt:lpstr>Supuestos definidos para cada escenario de producción de petróleo</vt:lpstr>
      <vt:lpstr>Escenarios de producción de petróleo y proyecciones del MFMP</vt:lpstr>
      <vt:lpstr>Adición de reservas para cada escenario de producción de gas</vt:lpstr>
      <vt:lpstr>Escenarios de producción de gas</vt:lpstr>
      <vt:lpstr>Fuentes Internacionales</vt:lpstr>
      <vt:lpstr>Para este proyecto, se construyó un módulo petrolero en una versión especial del MEG de Fedesarrollo</vt:lpstr>
      <vt:lpstr>Para la simulación, se construyó un módulo petrolero en una versión especial del MEG de Fedesarrollo</vt:lpstr>
      <vt:lpstr>Primer ejercicio:  Simulación de la bonanza petrolera de la década pasada</vt:lpstr>
      <vt:lpstr>Impactos menores sobre crecimiento,  pero considerables sobre tasa de cambio.</vt:lpstr>
      <vt:lpstr>Fiscal: La bonanza petrolera incrementó    los ingresos del GNC en 1,1% del PIB</vt:lpstr>
      <vt:lpstr>Proyección de las rentas fiscales en  las próximas dos décadas</vt:lpstr>
      <vt:lpstr>Los supuestos de producción y precios  en cada escenario</vt:lpstr>
      <vt:lpstr>El valor de la producción y las exportaciones petroleras en cada escenario</vt:lpstr>
      <vt:lpstr>Un resumen del impacto fiscal: El monto de las Rentas Petroleras</vt:lpstr>
      <vt:lpstr>El modelo permite desagregar el impacto fiscal  en cada uno de sus componentes</vt:lpstr>
      <vt:lpstr>La caída de las rentas petroleras impactan  negativamente el crecimiento del PIB</vt:lpstr>
      <vt:lpstr>Los escenarios medio y bajo están asociados con  una tasa de cambio mucho más depreciada</vt:lpstr>
      <vt:lpstr>Lo que produciría una recomposición sectorial de la economía</vt:lpstr>
      <vt:lpstr>Y por último una recomposición del empleo sectorial, beneficiando en el Bajo sectores como Agricultura e Industria</vt:lpstr>
      <vt:lpstr>Fuentes Internacionales</vt:lpstr>
      <vt:lpstr>Metodología</vt:lpstr>
      <vt:lpstr>Escenarios de Regalías</vt:lpstr>
      <vt:lpstr>Escenarios de Precio (Brent)</vt:lpstr>
      <vt:lpstr>Escenarios de Producción</vt:lpstr>
      <vt:lpstr>Escenarios de Tasa de Cambio</vt:lpstr>
      <vt:lpstr>Presentación de PowerPoint</vt:lpstr>
      <vt:lpstr>Distribución del SGR (Escenario Medio)</vt:lpstr>
      <vt:lpstr>Fuentes Internacionales</vt:lpstr>
      <vt:lpstr>Recomendación para el mejoramiento de las condiciones de producción</vt:lpstr>
      <vt:lpstr>Recomendaciones relacionadas con la transformación productiva y la  política macroeconómica.</vt:lpstr>
      <vt:lpstr>Recomendaciones regalías y finanzas territoriales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Isabella Muñoz Gomez</dc:creator>
  <cp:lastModifiedBy>Jaime Fernando Andrade</cp:lastModifiedBy>
  <cp:revision>262</cp:revision>
  <dcterms:created xsi:type="dcterms:W3CDTF">2014-06-03T16:18:09Z</dcterms:created>
  <dcterms:modified xsi:type="dcterms:W3CDTF">2014-12-17T12:48:55Z</dcterms:modified>
</cp:coreProperties>
</file>